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64" r:id="rId3"/>
    <p:sldMasterId id="2147483666" r:id="rId4"/>
    <p:sldMasterId id="2147483668" r:id="rId5"/>
  </p:sldMasterIdLst>
  <p:notesMasterIdLst>
    <p:notesMasterId r:id="rId25"/>
  </p:notesMasterIdLst>
  <p:sldIdLst>
    <p:sldId id="256" r:id="rId6"/>
    <p:sldId id="257" r:id="rId7"/>
    <p:sldId id="258" r:id="rId8"/>
    <p:sldId id="259" r:id="rId9"/>
    <p:sldId id="261" r:id="rId10"/>
    <p:sldId id="262" r:id="rId11"/>
    <p:sldId id="263" r:id="rId12"/>
    <p:sldId id="264" r:id="rId13"/>
    <p:sldId id="265" r:id="rId14"/>
    <p:sldId id="266" r:id="rId15"/>
    <p:sldId id="267" r:id="rId16"/>
    <p:sldId id="270" r:id="rId17"/>
    <p:sldId id="271" r:id="rId18"/>
    <p:sldId id="277" r:id="rId19"/>
    <p:sldId id="272" r:id="rId20"/>
    <p:sldId id="274" r:id="rId21"/>
    <p:sldId id="275" r:id="rId22"/>
    <p:sldId id="276" r:id="rId23"/>
    <p:sldId id="260" r:id="rId24"/>
  </p:sldIdLst>
  <p:sldSz cx="12192000" cy="6858000"/>
  <p:notesSz cx="6858000" cy="9144000"/>
  <p:embeddedFontLst>
    <p:embeddedFont>
      <p:font typeface="Aharoni" panose="02010803020104030203" pitchFamily="2" charset="-79"/>
      <p:bold r:id="rId26"/>
    </p:embeddedFont>
    <p:embeddedFont>
      <p:font typeface="Angsana New" panose="02020603050405020304" pitchFamily="18" charset="-34"/>
      <p:regular r:id="rId27"/>
    </p:embeddedFont>
    <p:embeddedFont>
      <p:font typeface="Candara" panose="020E0502030303020204" pitchFamily="34" charset="0"/>
      <p:regular r:id="rId28"/>
      <p:bold r:id="rId29"/>
      <p:italic r:id="rId30"/>
      <p:boldItalic r:id="rId31"/>
    </p:embeddedFont>
    <p:embeddedFont>
      <p:font typeface="Modern No. 20" panose="02070704070505020303" pitchFamily="18" charset="0"/>
      <p:regular r:id="rId32"/>
    </p:embeddedFont>
    <p:embeddedFont>
      <p:font typeface="Trebuchet MS" panose="020B0603020202020204" pitchFamily="34" charset="0"/>
      <p:regular r:id="rId33"/>
      <p:bold r:id="rId34"/>
      <p:italic r:id="rId35"/>
      <p:boldItalic r:id="rId36"/>
    </p:embeddedFont>
    <p:embeddedFont>
      <p:font typeface="Verdana" panose="020B060403050404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rx6a8hifG8gNlsVVH0Gdw6jOd2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6.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5.xml"/><Relationship Id="rId41" Type="http://customschemas.google.com/relationships/presentationmetadata" Target="metadata"/></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CVEProject/cveproject.github.io/blob/master/requester/reservation-guidelines.md"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CVEProject/cveproject.github.io/blob/master/requester/reservation-guidelines.md"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0F885-005A-49E7-89AE-BE24D2699360}"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A6F5791C-50AE-4621-B9E1-D4D697CC6712}">
      <dgm:prSet/>
      <dgm:spPr/>
      <dgm:t>
        <a:bodyPr/>
        <a:lstStyle/>
        <a:p>
          <a:r>
            <a:rPr lang="en-US" b="1" dirty="0"/>
            <a:t>Working since almost 6 years as a Cyber Security Engineer &amp; Penetration Tester @ </a:t>
          </a:r>
          <a:r>
            <a:rPr lang="en-US" b="1" dirty="0" err="1"/>
            <a:t>Condignum</a:t>
          </a:r>
          <a:r>
            <a:rPr lang="en-US" b="1" dirty="0"/>
            <a:t>, AUSTRIA</a:t>
          </a:r>
          <a:endParaRPr lang="en-US" dirty="0"/>
        </a:p>
      </dgm:t>
    </dgm:pt>
    <dgm:pt modelId="{1F82BA00-5A0D-4471-926D-C3E56EBC454E}" type="parTrans" cxnId="{D40F6CDB-5A8E-4F80-80EA-ACF4DB2DEBAC}">
      <dgm:prSet/>
      <dgm:spPr/>
      <dgm:t>
        <a:bodyPr/>
        <a:lstStyle/>
        <a:p>
          <a:endParaRPr lang="en-US"/>
        </a:p>
      </dgm:t>
    </dgm:pt>
    <dgm:pt modelId="{1777BCC4-6B3C-4485-A0A0-64DA4E162D86}" type="sibTrans" cxnId="{D40F6CDB-5A8E-4F80-80EA-ACF4DB2DEBAC}">
      <dgm:prSet/>
      <dgm:spPr/>
      <dgm:t>
        <a:bodyPr/>
        <a:lstStyle/>
        <a:p>
          <a:endParaRPr lang="en-US"/>
        </a:p>
      </dgm:t>
    </dgm:pt>
    <dgm:pt modelId="{0F97D7FD-5AA4-42D7-89D4-171DD1415EFA}">
      <dgm:prSet/>
      <dgm:spPr/>
      <dgm:t>
        <a:bodyPr/>
        <a:lstStyle/>
        <a:p>
          <a:r>
            <a:rPr lang="en-US" b="1" dirty="0"/>
            <a:t>Speaker at various international security conferences &amp; Universities (Egypt, UAE, Saudi Arabia, Austria etc.)</a:t>
          </a:r>
          <a:endParaRPr lang="en-US" dirty="0"/>
        </a:p>
      </dgm:t>
    </dgm:pt>
    <dgm:pt modelId="{94CE6D72-1420-41D1-A09F-0BA80932ED76}" type="parTrans" cxnId="{4F6B94D7-9760-4DD7-A050-D096F0FCFFC2}">
      <dgm:prSet/>
      <dgm:spPr/>
      <dgm:t>
        <a:bodyPr/>
        <a:lstStyle/>
        <a:p>
          <a:endParaRPr lang="en-US"/>
        </a:p>
      </dgm:t>
    </dgm:pt>
    <dgm:pt modelId="{D3A63B52-40DB-4172-9E08-5CC2272B5EA4}" type="sibTrans" cxnId="{4F6B94D7-9760-4DD7-A050-D096F0FCFFC2}">
      <dgm:prSet/>
      <dgm:spPr/>
      <dgm:t>
        <a:bodyPr/>
        <a:lstStyle/>
        <a:p>
          <a:endParaRPr lang="en-US"/>
        </a:p>
      </dgm:t>
    </dgm:pt>
    <dgm:pt modelId="{810A4BB4-D81E-4D2E-A695-FDCA7326FF3D}">
      <dgm:prSet/>
      <dgm:spPr/>
      <dgm:t>
        <a:bodyPr/>
        <a:lstStyle/>
        <a:p>
          <a:r>
            <a:rPr lang="en-US" b="1" dirty="0"/>
            <a:t>Securing the Clients environment (Web, API, Active Directory, Mobile, Infrastructure etc.)</a:t>
          </a:r>
          <a:endParaRPr lang="en-US" dirty="0"/>
        </a:p>
      </dgm:t>
    </dgm:pt>
    <dgm:pt modelId="{4B734C18-8745-451C-9997-F110C3EDE95A}" type="parTrans" cxnId="{70180B80-8C6A-46F9-B90B-9ED4DAC69C29}">
      <dgm:prSet/>
      <dgm:spPr/>
      <dgm:t>
        <a:bodyPr/>
        <a:lstStyle/>
        <a:p>
          <a:endParaRPr lang="en-US"/>
        </a:p>
      </dgm:t>
    </dgm:pt>
    <dgm:pt modelId="{DA345AA1-A3A9-4CE5-BD0B-C10643C0D6A3}" type="sibTrans" cxnId="{70180B80-8C6A-46F9-B90B-9ED4DAC69C29}">
      <dgm:prSet/>
      <dgm:spPr/>
      <dgm:t>
        <a:bodyPr/>
        <a:lstStyle/>
        <a:p>
          <a:endParaRPr lang="en-US"/>
        </a:p>
      </dgm:t>
    </dgm:pt>
    <dgm:pt modelId="{95D4B9BF-DDD0-454C-A794-4F6836172626}" type="pres">
      <dgm:prSet presAssocID="{7380F885-005A-49E7-89AE-BE24D2699360}" presName="outerComposite" presStyleCnt="0">
        <dgm:presLayoutVars>
          <dgm:chMax val="5"/>
          <dgm:dir/>
          <dgm:resizeHandles val="exact"/>
        </dgm:presLayoutVars>
      </dgm:prSet>
      <dgm:spPr/>
    </dgm:pt>
    <dgm:pt modelId="{78956636-9A36-4976-9795-BCCEB4846F79}" type="pres">
      <dgm:prSet presAssocID="{7380F885-005A-49E7-89AE-BE24D2699360}" presName="dummyMaxCanvas" presStyleCnt="0">
        <dgm:presLayoutVars/>
      </dgm:prSet>
      <dgm:spPr/>
    </dgm:pt>
    <dgm:pt modelId="{C46476D4-83D4-4BF8-AA29-FEC9F926D6EA}" type="pres">
      <dgm:prSet presAssocID="{7380F885-005A-49E7-89AE-BE24D2699360}" presName="ThreeNodes_1" presStyleLbl="node1" presStyleIdx="0" presStyleCnt="3">
        <dgm:presLayoutVars>
          <dgm:bulletEnabled val="1"/>
        </dgm:presLayoutVars>
      </dgm:prSet>
      <dgm:spPr/>
    </dgm:pt>
    <dgm:pt modelId="{8B86B51C-49BD-42D0-8D9F-217BFAD673E2}" type="pres">
      <dgm:prSet presAssocID="{7380F885-005A-49E7-89AE-BE24D2699360}" presName="ThreeNodes_2" presStyleLbl="node1" presStyleIdx="1" presStyleCnt="3">
        <dgm:presLayoutVars>
          <dgm:bulletEnabled val="1"/>
        </dgm:presLayoutVars>
      </dgm:prSet>
      <dgm:spPr/>
    </dgm:pt>
    <dgm:pt modelId="{18480552-8D8F-4D20-A833-46863BC94426}" type="pres">
      <dgm:prSet presAssocID="{7380F885-005A-49E7-89AE-BE24D2699360}" presName="ThreeNodes_3" presStyleLbl="node1" presStyleIdx="2" presStyleCnt="3">
        <dgm:presLayoutVars>
          <dgm:bulletEnabled val="1"/>
        </dgm:presLayoutVars>
      </dgm:prSet>
      <dgm:spPr/>
    </dgm:pt>
    <dgm:pt modelId="{6FEB095C-A652-42F4-B645-0C1CF796B10E}" type="pres">
      <dgm:prSet presAssocID="{7380F885-005A-49E7-89AE-BE24D2699360}" presName="ThreeConn_1-2" presStyleLbl="fgAccFollowNode1" presStyleIdx="0" presStyleCnt="2">
        <dgm:presLayoutVars>
          <dgm:bulletEnabled val="1"/>
        </dgm:presLayoutVars>
      </dgm:prSet>
      <dgm:spPr/>
    </dgm:pt>
    <dgm:pt modelId="{BFC8D621-137E-40A1-A493-87F6F48FAD0E}" type="pres">
      <dgm:prSet presAssocID="{7380F885-005A-49E7-89AE-BE24D2699360}" presName="ThreeConn_2-3" presStyleLbl="fgAccFollowNode1" presStyleIdx="1" presStyleCnt="2">
        <dgm:presLayoutVars>
          <dgm:bulletEnabled val="1"/>
        </dgm:presLayoutVars>
      </dgm:prSet>
      <dgm:spPr/>
    </dgm:pt>
    <dgm:pt modelId="{0E234155-6700-4522-891F-2E7EB57992C3}" type="pres">
      <dgm:prSet presAssocID="{7380F885-005A-49E7-89AE-BE24D2699360}" presName="ThreeNodes_1_text" presStyleLbl="node1" presStyleIdx="2" presStyleCnt="3">
        <dgm:presLayoutVars>
          <dgm:bulletEnabled val="1"/>
        </dgm:presLayoutVars>
      </dgm:prSet>
      <dgm:spPr/>
    </dgm:pt>
    <dgm:pt modelId="{29DBE6DA-C47F-4C9F-BBB1-C382C13E41D8}" type="pres">
      <dgm:prSet presAssocID="{7380F885-005A-49E7-89AE-BE24D2699360}" presName="ThreeNodes_2_text" presStyleLbl="node1" presStyleIdx="2" presStyleCnt="3">
        <dgm:presLayoutVars>
          <dgm:bulletEnabled val="1"/>
        </dgm:presLayoutVars>
      </dgm:prSet>
      <dgm:spPr/>
    </dgm:pt>
    <dgm:pt modelId="{9EFE4733-D86A-4043-9E52-0A55413E936D}" type="pres">
      <dgm:prSet presAssocID="{7380F885-005A-49E7-89AE-BE24D2699360}" presName="ThreeNodes_3_text" presStyleLbl="node1" presStyleIdx="2" presStyleCnt="3">
        <dgm:presLayoutVars>
          <dgm:bulletEnabled val="1"/>
        </dgm:presLayoutVars>
      </dgm:prSet>
      <dgm:spPr/>
    </dgm:pt>
  </dgm:ptLst>
  <dgm:cxnLst>
    <dgm:cxn modelId="{482BDB09-C578-46D4-BA3D-88265EC23198}" type="presOf" srcId="{0F97D7FD-5AA4-42D7-89D4-171DD1415EFA}" destId="{8B86B51C-49BD-42D0-8D9F-217BFAD673E2}" srcOrd="0" destOrd="0" presId="urn:microsoft.com/office/officeart/2005/8/layout/vProcess5"/>
    <dgm:cxn modelId="{F5E2CB4D-35C5-4A55-A4C7-6A9014364FE5}" type="presOf" srcId="{810A4BB4-D81E-4D2E-A695-FDCA7326FF3D}" destId="{9EFE4733-D86A-4043-9E52-0A55413E936D}" srcOrd="1" destOrd="0" presId="urn:microsoft.com/office/officeart/2005/8/layout/vProcess5"/>
    <dgm:cxn modelId="{0252A251-BACB-4BF5-A184-CF34B79DE08B}" type="presOf" srcId="{A6F5791C-50AE-4621-B9E1-D4D697CC6712}" destId="{0E234155-6700-4522-891F-2E7EB57992C3}" srcOrd="1" destOrd="0" presId="urn:microsoft.com/office/officeart/2005/8/layout/vProcess5"/>
    <dgm:cxn modelId="{70180B80-8C6A-46F9-B90B-9ED4DAC69C29}" srcId="{7380F885-005A-49E7-89AE-BE24D2699360}" destId="{810A4BB4-D81E-4D2E-A695-FDCA7326FF3D}" srcOrd="2" destOrd="0" parTransId="{4B734C18-8745-451C-9997-F110C3EDE95A}" sibTransId="{DA345AA1-A3A9-4CE5-BD0B-C10643C0D6A3}"/>
    <dgm:cxn modelId="{6094B090-6453-4C93-8246-320558D6EE8D}" type="presOf" srcId="{D3A63B52-40DB-4172-9E08-5CC2272B5EA4}" destId="{BFC8D621-137E-40A1-A493-87F6F48FAD0E}" srcOrd="0" destOrd="0" presId="urn:microsoft.com/office/officeart/2005/8/layout/vProcess5"/>
    <dgm:cxn modelId="{F54A2EB5-A8B7-4EB3-89F0-A3576B9E401D}" type="presOf" srcId="{0F97D7FD-5AA4-42D7-89D4-171DD1415EFA}" destId="{29DBE6DA-C47F-4C9F-BBB1-C382C13E41D8}" srcOrd="1" destOrd="0" presId="urn:microsoft.com/office/officeart/2005/8/layout/vProcess5"/>
    <dgm:cxn modelId="{829A6BBD-5F83-4196-8B86-DAF6B7C6A39D}" type="presOf" srcId="{1777BCC4-6B3C-4485-A0A0-64DA4E162D86}" destId="{6FEB095C-A652-42F4-B645-0C1CF796B10E}" srcOrd="0" destOrd="0" presId="urn:microsoft.com/office/officeart/2005/8/layout/vProcess5"/>
    <dgm:cxn modelId="{1B1B4DCF-8D2B-45E4-A91C-004AB8BB0565}" type="presOf" srcId="{A6F5791C-50AE-4621-B9E1-D4D697CC6712}" destId="{C46476D4-83D4-4BF8-AA29-FEC9F926D6EA}" srcOrd="0" destOrd="0" presId="urn:microsoft.com/office/officeart/2005/8/layout/vProcess5"/>
    <dgm:cxn modelId="{56742DD3-77B0-4DBE-BCEA-F597D65004CD}" type="presOf" srcId="{7380F885-005A-49E7-89AE-BE24D2699360}" destId="{95D4B9BF-DDD0-454C-A794-4F6836172626}" srcOrd="0" destOrd="0" presId="urn:microsoft.com/office/officeart/2005/8/layout/vProcess5"/>
    <dgm:cxn modelId="{4F6B94D7-9760-4DD7-A050-D096F0FCFFC2}" srcId="{7380F885-005A-49E7-89AE-BE24D2699360}" destId="{0F97D7FD-5AA4-42D7-89D4-171DD1415EFA}" srcOrd="1" destOrd="0" parTransId="{94CE6D72-1420-41D1-A09F-0BA80932ED76}" sibTransId="{D3A63B52-40DB-4172-9E08-5CC2272B5EA4}"/>
    <dgm:cxn modelId="{D40F6CDB-5A8E-4F80-80EA-ACF4DB2DEBAC}" srcId="{7380F885-005A-49E7-89AE-BE24D2699360}" destId="{A6F5791C-50AE-4621-B9E1-D4D697CC6712}" srcOrd="0" destOrd="0" parTransId="{1F82BA00-5A0D-4471-926D-C3E56EBC454E}" sibTransId="{1777BCC4-6B3C-4485-A0A0-64DA4E162D86}"/>
    <dgm:cxn modelId="{ECB823E6-EC9F-4B9B-B71C-D5092208649E}" type="presOf" srcId="{810A4BB4-D81E-4D2E-A695-FDCA7326FF3D}" destId="{18480552-8D8F-4D20-A833-46863BC94426}" srcOrd="0" destOrd="0" presId="urn:microsoft.com/office/officeart/2005/8/layout/vProcess5"/>
    <dgm:cxn modelId="{4D01DD39-C02B-4091-AF21-CEECDD087E54}" type="presParOf" srcId="{95D4B9BF-DDD0-454C-A794-4F6836172626}" destId="{78956636-9A36-4976-9795-BCCEB4846F79}" srcOrd="0" destOrd="0" presId="urn:microsoft.com/office/officeart/2005/8/layout/vProcess5"/>
    <dgm:cxn modelId="{F7BFA10B-7F5A-439B-82DC-09C896DA622A}" type="presParOf" srcId="{95D4B9BF-DDD0-454C-A794-4F6836172626}" destId="{C46476D4-83D4-4BF8-AA29-FEC9F926D6EA}" srcOrd="1" destOrd="0" presId="urn:microsoft.com/office/officeart/2005/8/layout/vProcess5"/>
    <dgm:cxn modelId="{C779C7D0-20F6-4070-B5E8-08FAAF954A60}" type="presParOf" srcId="{95D4B9BF-DDD0-454C-A794-4F6836172626}" destId="{8B86B51C-49BD-42D0-8D9F-217BFAD673E2}" srcOrd="2" destOrd="0" presId="urn:microsoft.com/office/officeart/2005/8/layout/vProcess5"/>
    <dgm:cxn modelId="{1E6485BD-AA71-423F-8E87-6DC719C9A2EC}" type="presParOf" srcId="{95D4B9BF-DDD0-454C-A794-4F6836172626}" destId="{18480552-8D8F-4D20-A833-46863BC94426}" srcOrd="3" destOrd="0" presId="urn:microsoft.com/office/officeart/2005/8/layout/vProcess5"/>
    <dgm:cxn modelId="{0ABBAEAD-3214-4B26-A090-59615903E459}" type="presParOf" srcId="{95D4B9BF-DDD0-454C-A794-4F6836172626}" destId="{6FEB095C-A652-42F4-B645-0C1CF796B10E}" srcOrd="4" destOrd="0" presId="urn:microsoft.com/office/officeart/2005/8/layout/vProcess5"/>
    <dgm:cxn modelId="{FBCB0900-D69E-4B51-99D8-15924CDA90E0}" type="presParOf" srcId="{95D4B9BF-DDD0-454C-A794-4F6836172626}" destId="{BFC8D621-137E-40A1-A493-87F6F48FAD0E}" srcOrd="5" destOrd="0" presId="urn:microsoft.com/office/officeart/2005/8/layout/vProcess5"/>
    <dgm:cxn modelId="{2F63B6A0-1C2F-4634-BE06-E188B81484C6}" type="presParOf" srcId="{95D4B9BF-DDD0-454C-A794-4F6836172626}" destId="{0E234155-6700-4522-891F-2E7EB57992C3}" srcOrd="6" destOrd="0" presId="urn:microsoft.com/office/officeart/2005/8/layout/vProcess5"/>
    <dgm:cxn modelId="{046F0CD2-645D-4224-9875-1B291BBEE473}" type="presParOf" srcId="{95D4B9BF-DDD0-454C-A794-4F6836172626}" destId="{29DBE6DA-C47F-4C9F-BBB1-C382C13E41D8}" srcOrd="7" destOrd="0" presId="urn:microsoft.com/office/officeart/2005/8/layout/vProcess5"/>
    <dgm:cxn modelId="{B1D87AFA-2823-499C-BDBB-71125BBEC5EB}" type="presParOf" srcId="{95D4B9BF-DDD0-454C-A794-4F6836172626}" destId="{9EFE4733-D86A-4043-9E52-0A55413E936D}" srcOrd="8" destOrd="0" presId="urn:microsoft.com/office/officeart/2005/8/layout/vProcess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3DC3A9-1F73-4484-9434-E0292EB39C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C0706A-7BB5-4BD4-A01B-B7623AF561C1}">
      <dgm:prSet custT="1"/>
      <dgm:spPr/>
      <dgm:t>
        <a:bodyPr/>
        <a:lstStyle/>
        <a:p>
          <a:r>
            <a:rPr lang="en-US" sz="1200" b="1" dirty="0">
              <a:solidFill>
                <a:schemeClr val="tx1">
                  <a:lumMod val="95000"/>
                  <a:lumOff val="5000"/>
                </a:schemeClr>
              </a:solidFill>
            </a:rPr>
            <a:t>Detailed Process how CVEs are reported and assigned: </a:t>
          </a:r>
          <a:r>
            <a:rPr lang="en-US" sz="1200" b="1" dirty="0">
              <a:solidFill>
                <a:schemeClr val="accent4">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https://github.com/CVEProject/cveproject.github.io/blob/master/requester/reservation-guidelines.md</a:t>
          </a:r>
          <a:r>
            <a:rPr lang="en-US" sz="1200" b="1" dirty="0">
              <a:solidFill>
                <a:schemeClr val="accent4">
                  <a:lumMod val="20000"/>
                  <a:lumOff val="80000"/>
                </a:schemeClr>
              </a:solidFill>
            </a:rPr>
            <a:t> </a:t>
          </a:r>
        </a:p>
      </dgm:t>
    </dgm:pt>
    <dgm:pt modelId="{C704FCBF-91FE-43CA-93A0-55EC0734B98F}" type="parTrans" cxnId="{DCE68208-3E41-474D-BD39-9E71E18392DC}">
      <dgm:prSet/>
      <dgm:spPr/>
      <dgm:t>
        <a:bodyPr/>
        <a:lstStyle/>
        <a:p>
          <a:endParaRPr lang="en-US"/>
        </a:p>
      </dgm:t>
    </dgm:pt>
    <dgm:pt modelId="{E906C415-899A-4147-A837-3837F79CA743}" type="sibTrans" cxnId="{DCE68208-3E41-474D-BD39-9E71E18392DC}">
      <dgm:prSet/>
      <dgm:spPr/>
      <dgm:t>
        <a:bodyPr/>
        <a:lstStyle/>
        <a:p>
          <a:endParaRPr lang="en-US"/>
        </a:p>
      </dgm:t>
    </dgm:pt>
    <dgm:pt modelId="{4FA497C8-0D70-40E3-8B84-DE56D71C5B20}">
      <dgm:prSet/>
      <dgm:spPr/>
      <dgm:t>
        <a:bodyPr/>
        <a:lstStyle/>
        <a:p>
          <a:r>
            <a:rPr lang="en-US" b="1" dirty="0">
              <a:solidFill>
                <a:schemeClr val="tx1">
                  <a:lumMod val="95000"/>
                  <a:lumOff val="5000"/>
                </a:schemeClr>
              </a:solidFill>
            </a:rPr>
            <a:t>The Common Vulnerabilities and Exposures (CVE) identifier can be requested when a security vulnerability in a software product or system meets specific criteria.</a:t>
          </a:r>
          <a:endParaRPr lang="en-US" dirty="0">
            <a:solidFill>
              <a:schemeClr val="tx1">
                <a:lumMod val="95000"/>
                <a:lumOff val="5000"/>
              </a:schemeClr>
            </a:solidFill>
          </a:endParaRPr>
        </a:p>
      </dgm:t>
    </dgm:pt>
    <dgm:pt modelId="{2DE146E7-E44F-43C4-85E3-592B043262C6}" type="parTrans" cxnId="{9C79BDD3-6B67-4020-9749-E9C0965E4A97}">
      <dgm:prSet/>
      <dgm:spPr/>
      <dgm:t>
        <a:bodyPr/>
        <a:lstStyle/>
        <a:p>
          <a:endParaRPr lang="en-US"/>
        </a:p>
      </dgm:t>
    </dgm:pt>
    <dgm:pt modelId="{FB82DD3B-0F9F-4BE4-A26B-B05FAEBAEC32}" type="sibTrans" cxnId="{9C79BDD3-6B67-4020-9749-E9C0965E4A97}">
      <dgm:prSet/>
      <dgm:spPr/>
      <dgm:t>
        <a:bodyPr/>
        <a:lstStyle/>
        <a:p>
          <a:endParaRPr lang="en-US"/>
        </a:p>
      </dgm:t>
    </dgm:pt>
    <dgm:pt modelId="{BC0722ED-B909-4327-B09D-BC01F89F0991}">
      <dgm:prSet/>
      <dgm:spPr/>
      <dgm:t>
        <a:bodyPr/>
        <a:lstStyle/>
        <a:p>
          <a:r>
            <a:rPr lang="en-US" b="1" dirty="0">
              <a:solidFill>
                <a:schemeClr val="tx1">
                  <a:lumMod val="95000"/>
                  <a:lumOff val="5000"/>
                </a:schemeClr>
              </a:solidFill>
            </a:rPr>
            <a:t>This process typically applies to different applications such as Desktop applications or even Web applications. It is essential to first clarify with the vendor whether they are authorized to request or assign CVEs.</a:t>
          </a:r>
          <a:endParaRPr lang="en-US" dirty="0">
            <a:solidFill>
              <a:schemeClr val="tx1">
                <a:lumMod val="95000"/>
                <a:lumOff val="5000"/>
              </a:schemeClr>
            </a:solidFill>
          </a:endParaRPr>
        </a:p>
      </dgm:t>
    </dgm:pt>
    <dgm:pt modelId="{DB130E39-C12C-486C-A888-1ADAB33379A7}" type="parTrans" cxnId="{6325AABE-CA19-488D-A462-D759E05166DB}">
      <dgm:prSet/>
      <dgm:spPr/>
      <dgm:t>
        <a:bodyPr/>
        <a:lstStyle/>
        <a:p>
          <a:endParaRPr lang="en-US"/>
        </a:p>
      </dgm:t>
    </dgm:pt>
    <dgm:pt modelId="{088E7483-4026-4C41-A547-6841546D9948}" type="sibTrans" cxnId="{6325AABE-CA19-488D-A462-D759E05166DB}">
      <dgm:prSet/>
      <dgm:spPr/>
      <dgm:t>
        <a:bodyPr/>
        <a:lstStyle/>
        <a:p>
          <a:endParaRPr lang="en-US"/>
        </a:p>
      </dgm:t>
    </dgm:pt>
    <dgm:pt modelId="{47423A12-6A85-47AE-998F-D64A3AC3D72C}" type="pres">
      <dgm:prSet presAssocID="{483DC3A9-1F73-4484-9434-E0292EB39C75}" presName="linear" presStyleCnt="0">
        <dgm:presLayoutVars>
          <dgm:animLvl val="lvl"/>
          <dgm:resizeHandles val="exact"/>
        </dgm:presLayoutVars>
      </dgm:prSet>
      <dgm:spPr/>
    </dgm:pt>
    <dgm:pt modelId="{143340C9-720D-4B8D-9AE3-45F1A49A3B79}" type="pres">
      <dgm:prSet presAssocID="{D2C0706A-7BB5-4BD4-A01B-B7623AF561C1}" presName="parentText" presStyleLbl="node1" presStyleIdx="0" presStyleCnt="3" custScaleY="233487">
        <dgm:presLayoutVars>
          <dgm:chMax val="0"/>
          <dgm:bulletEnabled val="1"/>
        </dgm:presLayoutVars>
      </dgm:prSet>
      <dgm:spPr/>
    </dgm:pt>
    <dgm:pt modelId="{769962B0-95E6-4BAE-BCAD-772292D2B15F}" type="pres">
      <dgm:prSet presAssocID="{E906C415-899A-4147-A837-3837F79CA743}" presName="spacer" presStyleCnt="0"/>
      <dgm:spPr/>
    </dgm:pt>
    <dgm:pt modelId="{32068ABF-DEB5-416E-B28D-5A49AFC29358}" type="pres">
      <dgm:prSet presAssocID="{4FA497C8-0D70-40E3-8B84-DE56D71C5B20}" presName="parentText" presStyleLbl="node1" presStyleIdx="1" presStyleCnt="3" custScaleY="212763">
        <dgm:presLayoutVars>
          <dgm:chMax val="0"/>
          <dgm:bulletEnabled val="1"/>
        </dgm:presLayoutVars>
      </dgm:prSet>
      <dgm:spPr/>
    </dgm:pt>
    <dgm:pt modelId="{F868D77B-CE5F-4E83-84B3-BA61B5C5DEAA}" type="pres">
      <dgm:prSet presAssocID="{FB82DD3B-0F9F-4BE4-A26B-B05FAEBAEC32}" presName="spacer" presStyleCnt="0"/>
      <dgm:spPr/>
    </dgm:pt>
    <dgm:pt modelId="{612CAF15-E914-4B3E-8696-CCBD5AD72620}" type="pres">
      <dgm:prSet presAssocID="{BC0722ED-B909-4327-B09D-BC01F89F0991}" presName="parentText" presStyleLbl="node1" presStyleIdx="2" presStyleCnt="3" custScaleY="228312">
        <dgm:presLayoutVars>
          <dgm:chMax val="0"/>
          <dgm:bulletEnabled val="1"/>
        </dgm:presLayoutVars>
      </dgm:prSet>
      <dgm:spPr/>
    </dgm:pt>
  </dgm:ptLst>
  <dgm:cxnLst>
    <dgm:cxn modelId="{DCE68208-3E41-474D-BD39-9E71E18392DC}" srcId="{483DC3A9-1F73-4484-9434-E0292EB39C75}" destId="{D2C0706A-7BB5-4BD4-A01B-B7623AF561C1}" srcOrd="0" destOrd="0" parTransId="{C704FCBF-91FE-43CA-93A0-55EC0734B98F}" sibTransId="{E906C415-899A-4147-A837-3837F79CA743}"/>
    <dgm:cxn modelId="{72A02144-318F-4539-950C-DC2C28508068}" type="presOf" srcId="{BC0722ED-B909-4327-B09D-BC01F89F0991}" destId="{612CAF15-E914-4B3E-8696-CCBD5AD72620}" srcOrd="0" destOrd="0" presId="urn:microsoft.com/office/officeart/2005/8/layout/vList2"/>
    <dgm:cxn modelId="{487809A2-07F0-48CD-A2F7-F4B9D0DD7A62}" type="presOf" srcId="{483DC3A9-1F73-4484-9434-E0292EB39C75}" destId="{47423A12-6A85-47AE-998F-D64A3AC3D72C}" srcOrd="0" destOrd="0" presId="urn:microsoft.com/office/officeart/2005/8/layout/vList2"/>
    <dgm:cxn modelId="{C7079FA3-67A1-4AB1-A6F6-1D807A84ACBB}" type="presOf" srcId="{4FA497C8-0D70-40E3-8B84-DE56D71C5B20}" destId="{32068ABF-DEB5-416E-B28D-5A49AFC29358}" srcOrd="0" destOrd="0" presId="urn:microsoft.com/office/officeart/2005/8/layout/vList2"/>
    <dgm:cxn modelId="{6325AABE-CA19-488D-A462-D759E05166DB}" srcId="{483DC3A9-1F73-4484-9434-E0292EB39C75}" destId="{BC0722ED-B909-4327-B09D-BC01F89F0991}" srcOrd="2" destOrd="0" parTransId="{DB130E39-C12C-486C-A888-1ADAB33379A7}" sibTransId="{088E7483-4026-4C41-A547-6841546D9948}"/>
    <dgm:cxn modelId="{A398D4C2-D174-44AF-B6D8-76CD65E71C8E}" type="presOf" srcId="{D2C0706A-7BB5-4BD4-A01B-B7623AF561C1}" destId="{143340C9-720D-4B8D-9AE3-45F1A49A3B79}" srcOrd="0" destOrd="0" presId="urn:microsoft.com/office/officeart/2005/8/layout/vList2"/>
    <dgm:cxn modelId="{9C79BDD3-6B67-4020-9749-E9C0965E4A97}" srcId="{483DC3A9-1F73-4484-9434-E0292EB39C75}" destId="{4FA497C8-0D70-40E3-8B84-DE56D71C5B20}" srcOrd="1" destOrd="0" parTransId="{2DE146E7-E44F-43C4-85E3-592B043262C6}" sibTransId="{FB82DD3B-0F9F-4BE4-A26B-B05FAEBAEC32}"/>
    <dgm:cxn modelId="{649E943B-D9BC-4A1D-9488-7B94237BE8EF}" type="presParOf" srcId="{47423A12-6A85-47AE-998F-D64A3AC3D72C}" destId="{143340C9-720D-4B8D-9AE3-45F1A49A3B79}" srcOrd="0" destOrd="0" presId="urn:microsoft.com/office/officeart/2005/8/layout/vList2"/>
    <dgm:cxn modelId="{3AD0FA5F-B2D5-46CE-9CF0-E7C589B4B6E2}" type="presParOf" srcId="{47423A12-6A85-47AE-998F-D64A3AC3D72C}" destId="{769962B0-95E6-4BAE-BCAD-772292D2B15F}" srcOrd="1" destOrd="0" presId="urn:microsoft.com/office/officeart/2005/8/layout/vList2"/>
    <dgm:cxn modelId="{E2CF87CA-C782-4271-AF71-88E0FCF0BB44}" type="presParOf" srcId="{47423A12-6A85-47AE-998F-D64A3AC3D72C}" destId="{32068ABF-DEB5-416E-B28D-5A49AFC29358}" srcOrd="2" destOrd="0" presId="urn:microsoft.com/office/officeart/2005/8/layout/vList2"/>
    <dgm:cxn modelId="{11BA3CF6-0FB2-444B-BAC0-58F0F94FF5A1}" type="presParOf" srcId="{47423A12-6A85-47AE-998F-D64A3AC3D72C}" destId="{F868D77B-CE5F-4E83-84B3-BA61B5C5DEAA}" srcOrd="3" destOrd="0" presId="urn:microsoft.com/office/officeart/2005/8/layout/vList2"/>
    <dgm:cxn modelId="{A99601E0-F1F5-4583-84B1-1FD6D234E54D}" type="presParOf" srcId="{47423A12-6A85-47AE-998F-D64A3AC3D72C}" destId="{612CAF15-E914-4B3E-8696-CCBD5AD72620}"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476D4-83D4-4BF8-AA29-FEC9F926D6EA}">
      <dsp:nvSpPr>
        <dsp:cNvPr id="0" name=""/>
        <dsp:cNvSpPr/>
      </dsp:nvSpPr>
      <dsp:spPr>
        <a:xfrm>
          <a:off x="0" y="0"/>
          <a:ext cx="7170294" cy="6260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Working since almost 6 years as a Cyber Security Engineer &amp; Penetration Tester @ </a:t>
          </a:r>
          <a:r>
            <a:rPr lang="en-US" sz="1700" b="1" kern="1200" dirty="0" err="1"/>
            <a:t>Condignum</a:t>
          </a:r>
          <a:r>
            <a:rPr lang="en-US" sz="1700" b="1" kern="1200" dirty="0"/>
            <a:t>, AUSTRIA</a:t>
          </a:r>
          <a:endParaRPr lang="en-US" sz="1700" kern="1200" dirty="0"/>
        </a:p>
      </dsp:txBody>
      <dsp:txXfrm>
        <a:off x="18335" y="18335"/>
        <a:ext cx="6494773" cy="589348"/>
      </dsp:txXfrm>
    </dsp:sp>
    <dsp:sp modelId="{8B86B51C-49BD-42D0-8D9F-217BFAD673E2}">
      <dsp:nvSpPr>
        <dsp:cNvPr id="0" name=""/>
        <dsp:cNvSpPr/>
      </dsp:nvSpPr>
      <dsp:spPr>
        <a:xfrm>
          <a:off x="632673" y="730354"/>
          <a:ext cx="7170294" cy="6260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Speaker at various international security conferences &amp; Universities (Egypt, UAE, Saudi Arabia, Austria etc.)</a:t>
          </a:r>
          <a:endParaRPr lang="en-US" sz="1700" kern="1200" dirty="0"/>
        </a:p>
      </dsp:txBody>
      <dsp:txXfrm>
        <a:off x="651008" y="748689"/>
        <a:ext cx="6094039" cy="589348"/>
      </dsp:txXfrm>
    </dsp:sp>
    <dsp:sp modelId="{18480552-8D8F-4D20-A833-46863BC94426}">
      <dsp:nvSpPr>
        <dsp:cNvPr id="0" name=""/>
        <dsp:cNvSpPr/>
      </dsp:nvSpPr>
      <dsp:spPr>
        <a:xfrm>
          <a:off x="1265346" y="1460709"/>
          <a:ext cx="7170294" cy="6260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Securing the Clients environment (Web, API, Active Directory, Mobile, Infrastructure etc.)</a:t>
          </a:r>
          <a:endParaRPr lang="en-US" sz="1700" kern="1200" dirty="0"/>
        </a:p>
      </dsp:txBody>
      <dsp:txXfrm>
        <a:off x="1283681" y="1479044"/>
        <a:ext cx="6094039" cy="589348"/>
      </dsp:txXfrm>
    </dsp:sp>
    <dsp:sp modelId="{6FEB095C-A652-42F4-B645-0C1CF796B10E}">
      <dsp:nvSpPr>
        <dsp:cNvPr id="0" name=""/>
        <dsp:cNvSpPr/>
      </dsp:nvSpPr>
      <dsp:spPr>
        <a:xfrm>
          <a:off x="6763382" y="474730"/>
          <a:ext cx="406911" cy="406911"/>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854937" y="474730"/>
        <a:ext cx="223801" cy="306201"/>
      </dsp:txXfrm>
    </dsp:sp>
    <dsp:sp modelId="{BFC8D621-137E-40A1-A493-87F6F48FAD0E}">
      <dsp:nvSpPr>
        <dsp:cNvPr id="0" name=""/>
        <dsp:cNvSpPr/>
      </dsp:nvSpPr>
      <dsp:spPr>
        <a:xfrm>
          <a:off x="7396055" y="1200911"/>
          <a:ext cx="406911" cy="406911"/>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487610" y="1200911"/>
        <a:ext cx="223801" cy="306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340C9-720D-4B8D-9AE3-45F1A49A3B79}">
      <dsp:nvSpPr>
        <dsp:cNvPr id="0" name=""/>
        <dsp:cNvSpPr/>
      </dsp:nvSpPr>
      <dsp:spPr>
        <a:xfrm>
          <a:off x="0" y="196615"/>
          <a:ext cx="5704402" cy="14751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lumMod val="95000"/>
                  <a:lumOff val="5000"/>
                </a:schemeClr>
              </a:solidFill>
            </a:rPr>
            <a:t>Detailed Process how CVEs are reported and assigned: </a:t>
          </a:r>
          <a:r>
            <a:rPr lang="en-US" sz="1200" b="1" kern="1200" dirty="0">
              <a:solidFill>
                <a:schemeClr val="accent4">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https://github.com/CVEProject/cveproject.github.io/blob/master/requester/reservation-guidelines.md</a:t>
          </a:r>
          <a:r>
            <a:rPr lang="en-US" sz="1200" b="1" kern="1200" dirty="0">
              <a:solidFill>
                <a:schemeClr val="accent4">
                  <a:lumMod val="20000"/>
                  <a:lumOff val="80000"/>
                </a:schemeClr>
              </a:solidFill>
            </a:rPr>
            <a:t> </a:t>
          </a:r>
        </a:p>
      </dsp:txBody>
      <dsp:txXfrm>
        <a:off x="72012" y="268627"/>
        <a:ext cx="5560378" cy="1331146"/>
      </dsp:txXfrm>
    </dsp:sp>
    <dsp:sp modelId="{32068ABF-DEB5-416E-B28D-5A49AFC29358}">
      <dsp:nvSpPr>
        <dsp:cNvPr id="0" name=""/>
        <dsp:cNvSpPr/>
      </dsp:nvSpPr>
      <dsp:spPr>
        <a:xfrm>
          <a:off x="0" y="1706346"/>
          <a:ext cx="5704402" cy="13442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lumMod val="95000"/>
                  <a:lumOff val="5000"/>
                </a:schemeClr>
              </a:solidFill>
            </a:rPr>
            <a:t>The Common Vulnerabilities and Exposures (CVE) identifier can be requested when a security vulnerability in a software product or system meets specific criteria.</a:t>
          </a:r>
          <a:endParaRPr lang="en-US" sz="1200" kern="1200" dirty="0">
            <a:solidFill>
              <a:schemeClr val="tx1">
                <a:lumMod val="95000"/>
                <a:lumOff val="5000"/>
              </a:schemeClr>
            </a:solidFill>
          </a:endParaRPr>
        </a:p>
      </dsp:txBody>
      <dsp:txXfrm>
        <a:off x="65620" y="1771966"/>
        <a:ext cx="5573162" cy="1212996"/>
      </dsp:txXfrm>
    </dsp:sp>
    <dsp:sp modelId="{612CAF15-E914-4B3E-8696-CCBD5AD72620}">
      <dsp:nvSpPr>
        <dsp:cNvPr id="0" name=""/>
        <dsp:cNvSpPr/>
      </dsp:nvSpPr>
      <dsp:spPr>
        <a:xfrm>
          <a:off x="0" y="3085142"/>
          <a:ext cx="5704402" cy="14424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lumMod val="95000"/>
                  <a:lumOff val="5000"/>
                </a:schemeClr>
              </a:solidFill>
            </a:rPr>
            <a:t>This process typically applies to different applications such as Desktop applications or even Web applications. It is essential to first clarify with the vendor whether they are authorized to request or assign CVEs.</a:t>
          </a:r>
          <a:endParaRPr lang="en-US" sz="1200" kern="1200" dirty="0">
            <a:solidFill>
              <a:schemeClr val="tx1">
                <a:lumMod val="95000"/>
                <a:lumOff val="5000"/>
              </a:schemeClr>
            </a:solidFill>
          </a:endParaRPr>
        </a:p>
      </dsp:txBody>
      <dsp:txXfrm>
        <a:off x="70416" y="3155558"/>
        <a:ext cx="5563570" cy="130164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DO NOT EDIT</a:t>
            </a:r>
            <a:endParaRPr/>
          </a:p>
          <a:p>
            <a:pPr marL="0" lvl="0" indent="0" algn="l" rtl="0">
              <a:spcBef>
                <a:spcPts val="0"/>
              </a:spcBef>
              <a:spcAft>
                <a:spcPts val="0"/>
              </a:spcAft>
              <a:buNone/>
            </a:pPr>
            <a:endParaRPr/>
          </a:p>
        </p:txBody>
      </p:sp>
      <p:sp>
        <p:nvSpPr>
          <p:cNvPr id="124" name="Google Shape;12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54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680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DO NOT EDIT</a:t>
            </a:r>
            <a:endParaRPr/>
          </a:p>
        </p:txBody>
      </p:sp>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8" name="Google Shape;1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9411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08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4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580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6992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re et texte vertical">
  <p:cSld name="Titre et texte vertical">
    <p:bg>
      <p:bgPr>
        <a:blipFill>
          <a:blip r:embed="rId2">
            <a:alphaModFix/>
          </a:blip>
          <a:stretch>
            <a:fillRect/>
          </a:stretch>
        </a:blip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FF00"/>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FF00"/>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8"/>
          <p:cNvSpPr>
            <a:spLocks noGrp="1"/>
          </p:cNvSpPr>
          <p:nvPr>
            <p:ph type="pic" idx="2"/>
          </p:nvPr>
        </p:nvSpPr>
        <p:spPr>
          <a:xfrm>
            <a:off x="5183188" y="987425"/>
            <a:ext cx="6172200" cy="4873625"/>
          </a:xfrm>
          <a:prstGeom prst="rect">
            <a:avLst/>
          </a:prstGeom>
          <a:noFill/>
          <a:ln>
            <a:noFill/>
          </a:ln>
        </p:spPr>
      </p:sp>
      <p:sp>
        <p:nvSpPr>
          <p:cNvPr id="71" name="Google Shape;71;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FF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re vertical et texte" type="vertTitleAndTx">
  <p:cSld name="VERTICAL_TITLE_AND_VERTICAL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FF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FF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u avec légende">
  <p:cSld name="Contenu avec légende">
    <p:spTree>
      <p:nvGrpSpPr>
        <p:cNvPr id="1" name="Shape 98"/>
        <p:cNvGrpSpPr/>
        <p:nvPr/>
      </p:nvGrpSpPr>
      <p:grpSpPr>
        <a:xfrm>
          <a:off x="0" y="0"/>
          <a:ext cx="0" cy="0"/>
          <a:chOff x="0" y="0"/>
          <a:chExt cx="0" cy="0"/>
        </a:xfrm>
      </p:grpSpPr>
      <p:sp>
        <p:nvSpPr>
          <p:cNvPr id="99" name="Google Shape;99;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FF00"/>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1" name="Google Shape;10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vertical et texte">
  <p:cSld name="Titre vertical et texte">
    <p:spTree>
      <p:nvGrpSpPr>
        <p:cNvPr id="1" name="Shape 110"/>
        <p:cNvGrpSpPr/>
        <p:nvPr/>
      </p:nvGrpSpPr>
      <p:grpSpPr>
        <a:xfrm>
          <a:off x="0" y="0"/>
          <a:ext cx="0" cy="0"/>
          <a:chOff x="0" y="0"/>
          <a:chExt cx="0" cy="0"/>
        </a:xfrm>
      </p:grpSpPr>
      <p:sp>
        <p:nvSpPr>
          <p:cNvPr id="111" name="Google Shape;11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
        <p:nvSpPr>
          <p:cNvPr id="114" name="Google Shape;114;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FF00"/>
              </a:buClr>
              <a:buSzPts val="3200"/>
              <a:buFont typeface="Calibri"/>
              <a:buNone/>
              <a:defRPr sz="3200">
                <a:solidFill>
                  <a:srgbClr val="00FF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5"/>
          <p:cNvSpPr>
            <a:spLocks noGrp="1"/>
          </p:cNvSpPr>
          <p:nvPr>
            <p:ph type="pic" idx="2"/>
          </p:nvPr>
        </p:nvSpPr>
        <p:spPr>
          <a:xfrm>
            <a:off x="5183188" y="987425"/>
            <a:ext cx="6172200" cy="4873625"/>
          </a:xfrm>
          <a:prstGeom prst="rect">
            <a:avLst/>
          </a:prstGeom>
          <a:noFill/>
          <a:ln>
            <a:noFill/>
          </a:ln>
        </p:spPr>
      </p:sp>
      <p:sp>
        <p:nvSpPr>
          <p:cNvPr id="116" name="Google Shape;116;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1"/>
        <p:cNvGrpSpPr/>
        <p:nvPr/>
      </p:nvGrpSpPr>
      <p:grpSpPr>
        <a:xfrm>
          <a:off x="0" y="0"/>
          <a:ext cx="0" cy="0"/>
          <a:chOff x="0" y="0"/>
          <a:chExt cx="0" cy="0"/>
        </a:xfrm>
      </p:grpSpPr>
      <p:sp>
        <p:nvSpPr>
          <p:cNvPr id="12" name="Google Shape;12;p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21"/>
        <p:cNvGrpSpPr/>
        <p:nvPr/>
      </p:nvGrpSpPr>
      <p:grpSpPr>
        <a:xfrm>
          <a:off x="0" y="0"/>
          <a:ext cx="0" cy="0"/>
          <a:chOff x="0" y="0"/>
          <a:chExt cx="0" cy="0"/>
        </a:xfrm>
      </p:grpSpPr>
      <p:sp>
        <p:nvSpPr>
          <p:cNvPr id="22" name="Google Shape;2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FF00"/>
              </a:buClr>
              <a:buSzPts val="6000"/>
              <a:buFont typeface="Calibri"/>
              <a:buNone/>
              <a:defRPr sz="6000">
                <a:solidFill>
                  <a:srgbClr val="00FF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vertical et texte">
  <p:cSld name="Titre vertical et texte">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FF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30"/>
        <p:cNvGrpSpPr/>
        <p:nvPr/>
      </p:nvGrpSpPr>
      <p:grpSpPr>
        <a:xfrm>
          <a:off x="0" y="0"/>
          <a:ext cx="0" cy="0"/>
          <a:chOff x="0" y="0"/>
          <a:chExt cx="0" cy="0"/>
        </a:xfrm>
      </p:grpSpPr>
      <p:sp>
        <p:nvSpPr>
          <p:cNvPr id="31" name="Google Shape;3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FF00"/>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40"/>
        <p:cNvGrpSpPr/>
        <p:nvPr/>
      </p:nvGrpSpPr>
      <p:grpSpPr>
        <a:xfrm>
          <a:off x="0" y="0"/>
          <a:ext cx="0" cy="0"/>
          <a:chOff x="0" y="0"/>
          <a:chExt cx="0" cy="0"/>
        </a:xfrm>
      </p:grpSpPr>
      <p:sp>
        <p:nvSpPr>
          <p:cNvPr id="41" name="Google Shape;4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FF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7"/>
        <p:cNvGrpSpPr/>
        <p:nvPr/>
      </p:nvGrpSpPr>
      <p:grpSpPr>
        <a:xfrm>
          <a:off x="0" y="0"/>
          <a:ext cx="0" cy="0"/>
          <a:chOff x="0" y="0"/>
          <a:chExt cx="0" cy="0"/>
        </a:xfrm>
      </p:grpSpPr>
      <p:sp>
        <p:nvSpPr>
          <p:cNvPr id="48" name="Google Shape;48;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FF00"/>
              </a:buClr>
              <a:buSzPts val="4400"/>
              <a:buFont typeface="Calibri"/>
              <a:buNone/>
              <a:defRPr>
                <a:solidFill>
                  <a:srgbClr val="00FF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FF00"/>
              </a:buClr>
              <a:buSzPts val="4400"/>
              <a:buFont typeface="Calibri"/>
              <a:buNone/>
              <a:defRPr>
                <a:solidFill>
                  <a:srgbClr val="00FF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FF00"/>
              </a:buClr>
              <a:buSzPts val="4400"/>
              <a:buFont typeface="Calibri"/>
              <a:buNone/>
              <a:defRPr sz="4400" b="0" i="0" u="none" strike="noStrike" cap="none">
                <a:solidFill>
                  <a:srgbClr val="00FF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lt1"/>
                </a:solidFill>
                <a:latin typeface="Calibri"/>
                <a:ea typeface="Calibri"/>
                <a:cs typeface="Calibri"/>
                <a:sym typeface="Calibri"/>
              </a:defRPr>
            </a:lvl1pPr>
            <a:lvl2pPr marL="0" marR="0" lvl="1" indent="0" algn="r" rtl="0">
              <a:spcBef>
                <a:spcPts val="0"/>
              </a:spcBef>
              <a:buNone/>
              <a:defRPr sz="1200">
                <a:solidFill>
                  <a:schemeClr val="lt1"/>
                </a:solidFill>
                <a:latin typeface="Calibri"/>
                <a:ea typeface="Calibri"/>
                <a:cs typeface="Calibri"/>
                <a:sym typeface="Calibri"/>
              </a:defRPr>
            </a:lvl2pPr>
            <a:lvl3pPr marL="0" marR="0" lvl="2" indent="0" algn="r" rtl="0">
              <a:spcBef>
                <a:spcPts val="0"/>
              </a:spcBef>
              <a:buNone/>
              <a:defRPr sz="1200">
                <a:solidFill>
                  <a:schemeClr val="lt1"/>
                </a:solidFill>
                <a:latin typeface="Calibri"/>
                <a:ea typeface="Calibri"/>
                <a:cs typeface="Calibri"/>
                <a:sym typeface="Calibri"/>
              </a:defRPr>
            </a:lvl3pPr>
            <a:lvl4pPr marL="0" marR="0" lvl="3" indent="0" algn="r" rtl="0">
              <a:spcBef>
                <a:spcPts val="0"/>
              </a:spcBef>
              <a:buNone/>
              <a:defRPr sz="1200">
                <a:solidFill>
                  <a:schemeClr val="lt1"/>
                </a:solidFill>
                <a:latin typeface="Calibri"/>
                <a:ea typeface="Calibri"/>
                <a:cs typeface="Calibri"/>
                <a:sym typeface="Calibri"/>
              </a:defRPr>
            </a:lvl4pPr>
            <a:lvl5pPr marL="0" marR="0" lvl="4" indent="0" algn="r" rtl="0">
              <a:spcBef>
                <a:spcPts val="0"/>
              </a:spcBef>
              <a:buNone/>
              <a:defRPr sz="1200">
                <a:solidFill>
                  <a:schemeClr val="lt1"/>
                </a:solidFill>
                <a:latin typeface="Calibri"/>
                <a:ea typeface="Calibri"/>
                <a:cs typeface="Calibri"/>
                <a:sym typeface="Calibri"/>
              </a:defRPr>
            </a:lvl5pPr>
            <a:lvl6pPr marL="0" marR="0" lvl="5" indent="0" algn="r" rtl="0">
              <a:spcBef>
                <a:spcPts val="0"/>
              </a:spcBef>
              <a:buNone/>
              <a:defRPr sz="1200">
                <a:solidFill>
                  <a:schemeClr val="lt1"/>
                </a:solidFill>
                <a:latin typeface="Calibri"/>
                <a:ea typeface="Calibri"/>
                <a:cs typeface="Calibri"/>
                <a:sym typeface="Calibri"/>
              </a:defRPr>
            </a:lvl6pPr>
            <a:lvl7pPr marL="0" marR="0" lvl="6" indent="0" algn="r" rtl="0">
              <a:spcBef>
                <a:spcPts val="0"/>
              </a:spcBef>
              <a:buNone/>
              <a:defRPr sz="1200">
                <a:solidFill>
                  <a:schemeClr val="lt1"/>
                </a:solidFill>
                <a:latin typeface="Calibri"/>
                <a:ea typeface="Calibri"/>
                <a:cs typeface="Calibri"/>
                <a:sym typeface="Calibri"/>
              </a:defRPr>
            </a:lvl7pPr>
            <a:lvl8pPr marL="0" marR="0" lvl="7" indent="0" algn="r" rtl="0">
              <a:spcBef>
                <a:spcPts val="0"/>
              </a:spcBef>
              <a:buNone/>
              <a:defRPr sz="1200">
                <a:solidFill>
                  <a:schemeClr val="lt1"/>
                </a:solidFill>
                <a:latin typeface="Calibri"/>
                <a:ea typeface="Calibri"/>
                <a:cs typeface="Calibri"/>
                <a:sym typeface="Calibri"/>
              </a:defRPr>
            </a:lvl8pPr>
            <a:lvl9pPr marL="0" marR="0" lvl="8" indent="0" algn="r" rtl="0">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FF00"/>
              </a:buClr>
              <a:buSzPts val="4400"/>
              <a:buFont typeface="Calibri"/>
              <a:buNone/>
              <a:defRPr sz="4400" b="0" i="0" u="none" strike="noStrike" cap="none">
                <a:solidFill>
                  <a:srgbClr val="00FF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lt1"/>
                </a:solidFill>
                <a:latin typeface="Calibri"/>
                <a:ea typeface="Calibri"/>
                <a:cs typeface="Calibri"/>
                <a:sym typeface="Calibri"/>
              </a:defRPr>
            </a:lvl1pPr>
            <a:lvl2pPr marL="0" marR="0" lvl="1" indent="0" algn="r" rtl="0">
              <a:spcBef>
                <a:spcPts val="0"/>
              </a:spcBef>
              <a:buNone/>
              <a:defRPr sz="1200">
                <a:solidFill>
                  <a:schemeClr val="lt1"/>
                </a:solidFill>
                <a:latin typeface="Calibri"/>
                <a:ea typeface="Calibri"/>
                <a:cs typeface="Calibri"/>
                <a:sym typeface="Calibri"/>
              </a:defRPr>
            </a:lvl2pPr>
            <a:lvl3pPr marL="0" marR="0" lvl="2" indent="0" algn="r" rtl="0">
              <a:spcBef>
                <a:spcPts val="0"/>
              </a:spcBef>
              <a:buNone/>
              <a:defRPr sz="1200">
                <a:solidFill>
                  <a:schemeClr val="lt1"/>
                </a:solidFill>
                <a:latin typeface="Calibri"/>
                <a:ea typeface="Calibri"/>
                <a:cs typeface="Calibri"/>
                <a:sym typeface="Calibri"/>
              </a:defRPr>
            </a:lvl3pPr>
            <a:lvl4pPr marL="0" marR="0" lvl="3" indent="0" algn="r" rtl="0">
              <a:spcBef>
                <a:spcPts val="0"/>
              </a:spcBef>
              <a:buNone/>
              <a:defRPr sz="1200">
                <a:solidFill>
                  <a:schemeClr val="lt1"/>
                </a:solidFill>
                <a:latin typeface="Calibri"/>
                <a:ea typeface="Calibri"/>
                <a:cs typeface="Calibri"/>
                <a:sym typeface="Calibri"/>
              </a:defRPr>
            </a:lvl4pPr>
            <a:lvl5pPr marL="0" marR="0" lvl="4" indent="0" algn="r" rtl="0">
              <a:spcBef>
                <a:spcPts val="0"/>
              </a:spcBef>
              <a:buNone/>
              <a:defRPr sz="1200">
                <a:solidFill>
                  <a:schemeClr val="lt1"/>
                </a:solidFill>
                <a:latin typeface="Calibri"/>
                <a:ea typeface="Calibri"/>
                <a:cs typeface="Calibri"/>
                <a:sym typeface="Calibri"/>
              </a:defRPr>
            </a:lvl5pPr>
            <a:lvl6pPr marL="0" marR="0" lvl="5" indent="0" algn="r" rtl="0">
              <a:spcBef>
                <a:spcPts val="0"/>
              </a:spcBef>
              <a:buNone/>
              <a:defRPr sz="1200">
                <a:solidFill>
                  <a:schemeClr val="lt1"/>
                </a:solidFill>
                <a:latin typeface="Calibri"/>
                <a:ea typeface="Calibri"/>
                <a:cs typeface="Calibri"/>
                <a:sym typeface="Calibri"/>
              </a:defRPr>
            </a:lvl6pPr>
            <a:lvl7pPr marL="0" marR="0" lvl="6" indent="0" algn="r" rtl="0">
              <a:spcBef>
                <a:spcPts val="0"/>
              </a:spcBef>
              <a:buNone/>
              <a:defRPr sz="1200">
                <a:solidFill>
                  <a:schemeClr val="lt1"/>
                </a:solidFill>
                <a:latin typeface="Calibri"/>
                <a:ea typeface="Calibri"/>
                <a:cs typeface="Calibri"/>
                <a:sym typeface="Calibri"/>
              </a:defRPr>
            </a:lvl7pPr>
            <a:lvl8pPr marL="0" marR="0" lvl="7" indent="0" algn="r" rtl="0">
              <a:spcBef>
                <a:spcPts val="0"/>
              </a:spcBef>
              <a:buNone/>
              <a:defRPr sz="1200">
                <a:solidFill>
                  <a:schemeClr val="lt1"/>
                </a:solidFill>
                <a:latin typeface="Calibri"/>
                <a:ea typeface="Calibri"/>
                <a:cs typeface="Calibri"/>
                <a:sym typeface="Calibri"/>
              </a:defRPr>
            </a:lvl8pPr>
            <a:lvl9pPr marL="0" marR="0" lvl="8" indent="0" algn="r" rtl="0">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FF00"/>
              </a:buClr>
              <a:buSzPts val="4400"/>
              <a:buFont typeface="Calibri"/>
              <a:buNone/>
              <a:defRPr sz="4400" b="0" i="0" u="none" strike="noStrike" cap="none">
                <a:solidFill>
                  <a:srgbClr val="00FF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6" name="Google Shape;106;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8" name="Google Shape;10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lt1"/>
                </a:solidFill>
                <a:latin typeface="Calibri"/>
                <a:ea typeface="Calibri"/>
                <a:cs typeface="Calibri"/>
                <a:sym typeface="Calibri"/>
              </a:defRPr>
            </a:lvl1pPr>
            <a:lvl2pPr marL="0" marR="0" lvl="1" indent="0" algn="r" rtl="0">
              <a:spcBef>
                <a:spcPts val="0"/>
              </a:spcBef>
              <a:buNone/>
              <a:defRPr sz="1200">
                <a:solidFill>
                  <a:schemeClr val="lt1"/>
                </a:solidFill>
                <a:latin typeface="Calibri"/>
                <a:ea typeface="Calibri"/>
                <a:cs typeface="Calibri"/>
                <a:sym typeface="Calibri"/>
              </a:defRPr>
            </a:lvl2pPr>
            <a:lvl3pPr marL="0" marR="0" lvl="2" indent="0" algn="r" rtl="0">
              <a:spcBef>
                <a:spcPts val="0"/>
              </a:spcBef>
              <a:buNone/>
              <a:defRPr sz="1200">
                <a:solidFill>
                  <a:schemeClr val="lt1"/>
                </a:solidFill>
                <a:latin typeface="Calibri"/>
                <a:ea typeface="Calibri"/>
                <a:cs typeface="Calibri"/>
                <a:sym typeface="Calibri"/>
              </a:defRPr>
            </a:lvl3pPr>
            <a:lvl4pPr marL="0" marR="0" lvl="3" indent="0" algn="r" rtl="0">
              <a:spcBef>
                <a:spcPts val="0"/>
              </a:spcBef>
              <a:buNone/>
              <a:defRPr sz="1200">
                <a:solidFill>
                  <a:schemeClr val="lt1"/>
                </a:solidFill>
                <a:latin typeface="Calibri"/>
                <a:ea typeface="Calibri"/>
                <a:cs typeface="Calibri"/>
                <a:sym typeface="Calibri"/>
              </a:defRPr>
            </a:lvl4pPr>
            <a:lvl5pPr marL="0" marR="0" lvl="4" indent="0" algn="r" rtl="0">
              <a:spcBef>
                <a:spcPts val="0"/>
              </a:spcBef>
              <a:buNone/>
              <a:defRPr sz="1200">
                <a:solidFill>
                  <a:schemeClr val="lt1"/>
                </a:solidFill>
                <a:latin typeface="Calibri"/>
                <a:ea typeface="Calibri"/>
                <a:cs typeface="Calibri"/>
                <a:sym typeface="Calibri"/>
              </a:defRPr>
            </a:lvl5pPr>
            <a:lvl6pPr marL="0" marR="0" lvl="5" indent="0" algn="r" rtl="0">
              <a:spcBef>
                <a:spcPts val="0"/>
              </a:spcBef>
              <a:buNone/>
              <a:defRPr sz="1200">
                <a:solidFill>
                  <a:schemeClr val="lt1"/>
                </a:solidFill>
                <a:latin typeface="Calibri"/>
                <a:ea typeface="Calibri"/>
                <a:cs typeface="Calibri"/>
                <a:sym typeface="Calibri"/>
              </a:defRPr>
            </a:lvl6pPr>
            <a:lvl7pPr marL="0" marR="0" lvl="6" indent="0" algn="r" rtl="0">
              <a:spcBef>
                <a:spcPts val="0"/>
              </a:spcBef>
              <a:buNone/>
              <a:defRPr sz="1200">
                <a:solidFill>
                  <a:schemeClr val="lt1"/>
                </a:solidFill>
                <a:latin typeface="Calibri"/>
                <a:ea typeface="Calibri"/>
                <a:cs typeface="Calibri"/>
                <a:sym typeface="Calibri"/>
              </a:defRPr>
            </a:lvl7pPr>
            <a:lvl8pPr marL="0" marR="0" lvl="7" indent="0" algn="r" rtl="0">
              <a:spcBef>
                <a:spcPts val="0"/>
              </a:spcBef>
              <a:buNone/>
              <a:defRPr sz="1200">
                <a:solidFill>
                  <a:schemeClr val="lt1"/>
                </a:solidFill>
                <a:latin typeface="Calibri"/>
                <a:ea typeface="Calibri"/>
                <a:cs typeface="Calibri"/>
                <a:sym typeface="Calibri"/>
              </a:defRPr>
            </a:lvl8pPr>
            <a:lvl9pPr marL="0" marR="0" lvl="8" indent="0" algn="r" rtl="0">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sourcecodester.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vuldb.com/"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vuldb.com/"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diagramQuickStyle" Target="../diagrams/quickStyle1.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diagramLayout" Target="../diagrams/layout1.xml"/><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diagramData" Target="../diagrams/data1.xml"/><Relationship Id="rId5" Type="http://schemas.openxmlformats.org/officeDocument/2006/relationships/image" Target="../media/image11.png"/><Relationship Id="rId15" Type="http://schemas.microsoft.com/office/2007/relationships/diagramDrawing" Target="../diagrams/drawing1.xml"/><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hmedvienna/CVEs-and-Vulnerabilitie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6.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1195781" y="0"/>
            <a:ext cx="9434677" cy="1172289"/>
          </a:xfrm>
          <a:prstGeom prst="rect">
            <a:avLst/>
          </a:prstGeom>
          <a:noFill/>
          <a:ln>
            <a:noFill/>
          </a:ln>
        </p:spPr>
        <p:txBody>
          <a:bodyPr spcFirstLastPara="1" wrap="square" lIns="91425" tIns="45700" rIns="91425" bIns="45700" anchor="b" anchorCtr="0">
            <a:normAutofit/>
          </a:bodyPr>
          <a:lstStyle/>
          <a:p>
            <a:r>
              <a:rPr lang="de-DE" sz="4400" b="1" dirty="0"/>
              <a:t>Workflow </a:t>
            </a:r>
            <a:r>
              <a:rPr lang="de-DE" sz="4400" b="1" dirty="0" err="1"/>
              <a:t>for</a:t>
            </a:r>
            <a:r>
              <a:rPr lang="de-DE" sz="4400" b="1" dirty="0"/>
              <a:t> CVE </a:t>
            </a:r>
            <a:r>
              <a:rPr lang="de-DE" sz="4400" b="1" dirty="0" err="1"/>
              <a:t>Assignment</a:t>
            </a:r>
            <a:endParaRPr sz="4400" b="1" dirty="0"/>
          </a:p>
        </p:txBody>
      </p:sp>
      <p:sp>
        <p:nvSpPr>
          <p:cNvPr id="19" name="Title 1">
            <a:extLst>
              <a:ext uri="{FF2B5EF4-FFF2-40B4-BE49-F238E27FC236}">
                <a16:creationId xmlns:a16="http://schemas.microsoft.com/office/drawing/2014/main" id="{AB67683C-DCFD-3900-9DC4-504F66278924}"/>
              </a:ext>
            </a:extLst>
          </p:cNvPr>
          <p:cNvSpPr txBox="1">
            <a:spLocks/>
          </p:cNvSpPr>
          <p:nvPr/>
        </p:nvSpPr>
        <p:spPr>
          <a:xfrm>
            <a:off x="494215" y="1801359"/>
            <a:ext cx="9434676" cy="69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endParaRPr lang="en-US" sz="1900" b="1" dirty="0">
              <a:solidFill>
                <a:schemeClr val="bg1"/>
              </a:solidFill>
              <a:latin typeface="Myriad Pro" panose="020B0503030403020204" pitchFamily="34" charset="0"/>
            </a:endParaRPr>
          </a:p>
        </p:txBody>
      </p:sp>
      <p:sp>
        <p:nvSpPr>
          <p:cNvPr id="10" name="Title 1">
            <a:extLst>
              <a:ext uri="{FF2B5EF4-FFF2-40B4-BE49-F238E27FC236}">
                <a16:creationId xmlns:a16="http://schemas.microsoft.com/office/drawing/2014/main" id="{00489E02-E0FB-6317-B182-2E215EA4C56D}"/>
              </a:ext>
            </a:extLst>
          </p:cNvPr>
          <p:cNvSpPr txBox="1">
            <a:spLocks/>
          </p:cNvSpPr>
          <p:nvPr/>
        </p:nvSpPr>
        <p:spPr>
          <a:xfrm>
            <a:off x="577449" y="2088018"/>
            <a:ext cx="5704402" cy="3772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solidFill>
                <a:schemeClr val="bg1"/>
              </a:solidFill>
              <a:latin typeface="Myriad Pro" panose="020B0503030403020204" pitchFamily="34" charset="0"/>
            </a:endParaRPr>
          </a:p>
        </p:txBody>
      </p:sp>
      <p:pic>
        <p:nvPicPr>
          <p:cNvPr id="6" name="Grafik 5">
            <a:extLst>
              <a:ext uri="{FF2B5EF4-FFF2-40B4-BE49-F238E27FC236}">
                <a16:creationId xmlns:a16="http://schemas.microsoft.com/office/drawing/2014/main" id="{08EDBBB9-0374-7B9F-2350-CBE1E032BC50}"/>
              </a:ext>
            </a:extLst>
          </p:cNvPr>
          <p:cNvPicPr>
            <a:picLocks noChangeAspect="1"/>
          </p:cNvPicPr>
          <p:nvPr/>
        </p:nvPicPr>
        <p:blipFill>
          <a:blip r:embed="rId3"/>
          <a:stretch>
            <a:fillRect/>
          </a:stretch>
        </p:blipFill>
        <p:spPr>
          <a:xfrm>
            <a:off x="1104579" y="3090859"/>
            <a:ext cx="9811254" cy="26417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itle 1">
            <a:extLst>
              <a:ext uri="{FF2B5EF4-FFF2-40B4-BE49-F238E27FC236}">
                <a16:creationId xmlns:a16="http://schemas.microsoft.com/office/drawing/2014/main" id="{EDCC3E44-7A99-15C9-F4DE-F478BC15B794}"/>
              </a:ext>
            </a:extLst>
          </p:cNvPr>
          <p:cNvSpPr txBox="1">
            <a:spLocks/>
          </p:cNvSpPr>
          <p:nvPr/>
        </p:nvSpPr>
        <p:spPr>
          <a:xfrm>
            <a:off x="3243799" y="1832478"/>
            <a:ext cx="5704402" cy="12583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1"/>
                </a:solidFill>
                <a:latin typeface="Myriad Pro" panose="020B0503030403020204" pitchFamily="34" charset="0"/>
              </a:rPr>
              <a:t>This outlines the complete workflow, from identifying the vulnerability to receiving a CVE assignment.</a:t>
            </a:r>
          </a:p>
        </p:txBody>
      </p:sp>
    </p:spTree>
    <p:extLst>
      <p:ext uri="{BB962C8B-B14F-4D97-AF65-F5344CB8AC3E}">
        <p14:creationId xmlns:p14="http://schemas.microsoft.com/office/powerpoint/2010/main" val="1659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1278077" y="1597463"/>
            <a:ext cx="9434677" cy="438912"/>
          </a:xfrm>
          <a:prstGeom prst="rect">
            <a:avLst/>
          </a:prstGeom>
          <a:noFill/>
          <a:ln>
            <a:noFill/>
          </a:ln>
        </p:spPr>
        <p:txBody>
          <a:bodyPr spcFirstLastPara="1" wrap="square" lIns="91425" tIns="45700" rIns="91425" bIns="45700" anchor="b" anchorCtr="0">
            <a:normAutofit fontScale="90000"/>
          </a:bodyPr>
          <a:lstStyle/>
          <a:p>
            <a:r>
              <a:rPr lang="en-US" sz="4900" b="1" dirty="0"/>
              <a:t>Where can you find a suitable open-source Application for Testing?</a:t>
            </a:r>
            <a:br>
              <a:rPr lang="ru-RU" sz="4400" b="1" dirty="0"/>
            </a:br>
            <a:endParaRPr lang="de-DE" sz="4400" b="1" dirty="0"/>
          </a:p>
        </p:txBody>
      </p:sp>
      <p:sp>
        <p:nvSpPr>
          <p:cNvPr id="19" name="Title 1">
            <a:extLst>
              <a:ext uri="{FF2B5EF4-FFF2-40B4-BE49-F238E27FC236}">
                <a16:creationId xmlns:a16="http://schemas.microsoft.com/office/drawing/2014/main" id="{AB67683C-DCFD-3900-9DC4-504F66278924}"/>
              </a:ext>
            </a:extLst>
          </p:cNvPr>
          <p:cNvSpPr txBox="1">
            <a:spLocks/>
          </p:cNvSpPr>
          <p:nvPr/>
        </p:nvSpPr>
        <p:spPr>
          <a:xfrm>
            <a:off x="494215" y="1801359"/>
            <a:ext cx="9434676" cy="69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endParaRPr lang="en-US" sz="1900" b="1" dirty="0">
              <a:solidFill>
                <a:schemeClr val="bg1"/>
              </a:solidFill>
              <a:latin typeface="Myriad Pro" panose="020B0503030403020204" pitchFamily="34" charset="0"/>
            </a:endParaRPr>
          </a:p>
        </p:txBody>
      </p:sp>
      <p:sp>
        <p:nvSpPr>
          <p:cNvPr id="10" name="Title 1">
            <a:extLst>
              <a:ext uri="{FF2B5EF4-FFF2-40B4-BE49-F238E27FC236}">
                <a16:creationId xmlns:a16="http://schemas.microsoft.com/office/drawing/2014/main" id="{00489E02-E0FB-6317-B182-2E215EA4C56D}"/>
              </a:ext>
            </a:extLst>
          </p:cNvPr>
          <p:cNvSpPr txBox="1">
            <a:spLocks/>
          </p:cNvSpPr>
          <p:nvPr/>
        </p:nvSpPr>
        <p:spPr>
          <a:xfrm>
            <a:off x="494215" y="2097712"/>
            <a:ext cx="5704402" cy="3772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solidFill>
                <a:schemeClr val="bg1"/>
              </a:solidFill>
              <a:latin typeface="Myriad Pro" panose="020B0503030403020204" pitchFamily="34" charset="0"/>
            </a:endParaRPr>
          </a:p>
        </p:txBody>
      </p:sp>
      <p:sp>
        <p:nvSpPr>
          <p:cNvPr id="2" name="Title 1">
            <a:extLst>
              <a:ext uri="{FF2B5EF4-FFF2-40B4-BE49-F238E27FC236}">
                <a16:creationId xmlns:a16="http://schemas.microsoft.com/office/drawing/2014/main" id="{876F37FE-A695-AB5D-311E-486404F35144}"/>
              </a:ext>
            </a:extLst>
          </p:cNvPr>
          <p:cNvSpPr txBox="1">
            <a:spLocks/>
          </p:cNvSpPr>
          <p:nvPr/>
        </p:nvSpPr>
        <p:spPr>
          <a:xfrm>
            <a:off x="775663" y="2702474"/>
            <a:ext cx="6261642" cy="18605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mj-lt"/>
              <a:buAutoNum type="arabicPeriod"/>
            </a:pPr>
            <a:r>
              <a:rPr lang="en-US" sz="1600" b="1" dirty="0">
                <a:solidFill>
                  <a:schemeClr val="bg1"/>
                </a:solidFill>
                <a:latin typeface="Myriad Pro" panose="020B0503030403020204" pitchFamily="34" charset="0"/>
              </a:rPr>
              <a:t>This website hosts a vast collection of open-source applications, of which 99% are legitimate candidates for requesting a CVE.</a:t>
            </a:r>
          </a:p>
          <a:p>
            <a:pPr marL="342900" indent="-342900" algn="just">
              <a:buFont typeface="+mj-lt"/>
              <a:buAutoNum type="arabicPeriod"/>
            </a:pPr>
            <a:endParaRPr lang="en-US" sz="1600" b="1" dirty="0">
              <a:solidFill>
                <a:schemeClr val="bg1"/>
              </a:solidFill>
              <a:latin typeface="Myriad Pro" panose="020B0503030403020204" pitchFamily="34" charset="0"/>
            </a:endParaRPr>
          </a:p>
          <a:p>
            <a:pPr marL="342900" indent="-342900" algn="just">
              <a:buFont typeface="+mj-lt"/>
              <a:buAutoNum type="arabicPeriod"/>
            </a:pPr>
            <a:r>
              <a:rPr lang="en-US" sz="1600" b="1" dirty="0">
                <a:solidFill>
                  <a:schemeClr val="bg1"/>
                </a:solidFill>
                <a:latin typeface="Myriad Pro" panose="020B0503030403020204" pitchFamily="34" charset="0"/>
              </a:rPr>
              <a:t>The Website link: </a:t>
            </a:r>
            <a:r>
              <a:rPr lang="en-US" sz="1600" b="1" dirty="0">
                <a:solidFill>
                  <a:schemeClr val="accent3">
                    <a:lumMod val="20000"/>
                    <a:lumOff val="80000"/>
                  </a:schemeClr>
                </a:solidFill>
                <a:latin typeface="Myriad Pro" panose="020B0503030403020204" pitchFamily="34" charset="0"/>
                <a:hlinkClick r:id="rId3">
                  <a:extLst>
                    <a:ext uri="{A12FA001-AC4F-418D-AE19-62706E023703}">
                      <ahyp:hlinkClr xmlns:ahyp="http://schemas.microsoft.com/office/drawing/2018/hyperlinkcolor" val="tx"/>
                    </a:ext>
                  </a:extLst>
                </a:hlinkClick>
              </a:rPr>
              <a:t>https://www.sourcecodester.com/</a:t>
            </a:r>
            <a:r>
              <a:rPr lang="en-US" sz="1600" b="1" dirty="0">
                <a:solidFill>
                  <a:schemeClr val="accent3">
                    <a:lumMod val="20000"/>
                    <a:lumOff val="80000"/>
                  </a:schemeClr>
                </a:solidFill>
                <a:latin typeface="Myriad Pro" panose="020B0503030403020204" pitchFamily="34" charset="0"/>
              </a:rPr>
              <a:t> </a:t>
            </a:r>
          </a:p>
        </p:txBody>
      </p:sp>
      <p:pic>
        <p:nvPicPr>
          <p:cNvPr id="3" name="Grafik 2">
            <a:extLst>
              <a:ext uri="{FF2B5EF4-FFF2-40B4-BE49-F238E27FC236}">
                <a16:creationId xmlns:a16="http://schemas.microsoft.com/office/drawing/2014/main" id="{58B0529C-9CEF-68A5-E5C1-6B516F00020D}"/>
              </a:ext>
            </a:extLst>
          </p:cNvPr>
          <p:cNvPicPr>
            <a:picLocks noChangeAspect="1"/>
          </p:cNvPicPr>
          <p:nvPr/>
        </p:nvPicPr>
        <p:blipFill>
          <a:blip r:embed="rId4"/>
          <a:stretch>
            <a:fillRect/>
          </a:stretch>
        </p:blipFill>
        <p:spPr>
          <a:xfrm>
            <a:off x="7293317" y="1796957"/>
            <a:ext cx="4041039" cy="40749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53047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46683" y="381000"/>
            <a:ext cx="7210927" cy="70969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00FF00"/>
                </a:solidFill>
                <a:latin typeface="Calibri"/>
                <a:ea typeface="Calibri"/>
                <a:cs typeface="Calibri"/>
                <a:sym typeface="Calibri"/>
              </a:rPr>
              <a:t>Installing the open-source Application</a:t>
            </a:r>
            <a:endParaRPr lang="ru-RU" sz="4400" b="1" dirty="0">
              <a:solidFill>
                <a:srgbClr val="00FF00"/>
              </a:solidFill>
              <a:latin typeface="Calibri"/>
              <a:ea typeface="Calibri"/>
              <a:cs typeface="Calibri"/>
              <a:sym typeface="Calibri"/>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12</a:t>
            </a:fld>
            <a:endParaRPr lang="ru-RU" dirty="0"/>
          </a:p>
        </p:txBody>
      </p:sp>
      <p:sp>
        <p:nvSpPr>
          <p:cNvPr id="7" name="Title 1">
            <a:extLst>
              <a:ext uri="{FF2B5EF4-FFF2-40B4-BE49-F238E27FC236}">
                <a16:creationId xmlns:a16="http://schemas.microsoft.com/office/drawing/2014/main" id="{FAFE2D44-4B8B-3BDF-218D-74F5C0B80A3D}"/>
              </a:ext>
            </a:extLst>
          </p:cNvPr>
          <p:cNvSpPr txBox="1">
            <a:spLocks/>
          </p:cNvSpPr>
          <p:nvPr/>
        </p:nvSpPr>
        <p:spPr>
          <a:xfrm>
            <a:off x="658686" y="1518772"/>
            <a:ext cx="10695114" cy="7096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1"/>
                </a:solidFill>
                <a:latin typeface="Myriad Pro" panose="020B0503030403020204" pitchFamily="34" charset="0"/>
              </a:rPr>
              <a:t>The installation of the application is well-documented, making it easy and straightforward to download. </a:t>
            </a:r>
          </a:p>
        </p:txBody>
      </p:sp>
      <p:pic>
        <p:nvPicPr>
          <p:cNvPr id="8" name="Grafik 7">
            <a:extLst>
              <a:ext uri="{FF2B5EF4-FFF2-40B4-BE49-F238E27FC236}">
                <a16:creationId xmlns:a16="http://schemas.microsoft.com/office/drawing/2014/main" id="{0A2FE42F-AA45-E374-007F-D89CFB2FEC77}"/>
              </a:ext>
            </a:extLst>
          </p:cNvPr>
          <p:cNvPicPr>
            <a:picLocks noChangeAspect="1"/>
          </p:cNvPicPr>
          <p:nvPr/>
        </p:nvPicPr>
        <p:blipFill>
          <a:blip r:embed="rId2"/>
          <a:stretch>
            <a:fillRect/>
          </a:stretch>
        </p:blipFill>
        <p:spPr>
          <a:xfrm>
            <a:off x="3073243" y="2601336"/>
            <a:ext cx="6045511" cy="36260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486398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90536" y="561980"/>
            <a:ext cx="7210927" cy="709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rgbClr val="00FF00"/>
                </a:solidFill>
                <a:latin typeface="Calibri"/>
                <a:ea typeface="Calibri"/>
                <a:cs typeface="Calibri"/>
                <a:sym typeface="Calibri"/>
              </a:rPr>
              <a:t>Identification of a Vulnerability in the open-source Application</a:t>
            </a:r>
            <a:endParaRPr lang="ru-RU" sz="3600" b="1" dirty="0">
              <a:solidFill>
                <a:srgbClr val="00FF00"/>
              </a:solidFill>
              <a:latin typeface="Calibri"/>
              <a:ea typeface="Calibri"/>
              <a:cs typeface="Calibri"/>
              <a:sym typeface="Calibri"/>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13</a:t>
            </a:fld>
            <a:endParaRPr lang="ru-RU" dirty="0"/>
          </a:p>
        </p:txBody>
      </p:sp>
      <p:sp>
        <p:nvSpPr>
          <p:cNvPr id="2" name="Title 1">
            <a:extLst>
              <a:ext uri="{FF2B5EF4-FFF2-40B4-BE49-F238E27FC236}">
                <a16:creationId xmlns:a16="http://schemas.microsoft.com/office/drawing/2014/main" id="{4F9E926F-8820-A842-9963-8B9748F64086}"/>
              </a:ext>
            </a:extLst>
          </p:cNvPr>
          <p:cNvSpPr txBox="1">
            <a:spLocks/>
          </p:cNvSpPr>
          <p:nvPr/>
        </p:nvSpPr>
        <p:spPr>
          <a:xfrm>
            <a:off x="597422" y="1543397"/>
            <a:ext cx="10695114" cy="1253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400" b="1" dirty="0">
              <a:solidFill>
                <a:schemeClr val="bg1"/>
              </a:solidFill>
              <a:latin typeface="Myriad Pro" panose="020B0503030403020204" pitchFamily="34" charset="0"/>
            </a:endParaRPr>
          </a:p>
          <a:p>
            <a:r>
              <a:rPr lang="en-US" sz="1400" b="1" dirty="0">
                <a:solidFill>
                  <a:schemeClr val="bg1"/>
                </a:solidFill>
                <a:latin typeface="Myriad Pro" panose="020B0503030403020204" pitchFamily="34" charset="0"/>
              </a:rPr>
              <a:t>Assuming we have identified a vulnerability in this open-source application, it is important to thoroughly document all details before proceeding to the reporting phase.</a:t>
            </a:r>
          </a:p>
          <a:p>
            <a:endParaRPr lang="en-US" sz="1400" b="1" dirty="0">
              <a:solidFill>
                <a:schemeClr val="bg1"/>
              </a:solidFill>
              <a:latin typeface="Myriad Pro" panose="020B0503030403020204" pitchFamily="34" charset="0"/>
            </a:endParaRPr>
          </a:p>
          <a:p>
            <a:r>
              <a:rPr lang="en-US" sz="1400" b="1" dirty="0">
                <a:solidFill>
                  <a:schemeClr val="bg1"/>
                </a:solidFill>
                <a:latin typeface="Myriad Pro" panose="020B0503030403020204" pitchFamily="34" charset="0"/>
              </a:rPr>
              <a:t>In this phase, we need to collect screenshots, videos, Payloads used and both the request and response data to ensure we provide the vendor with all necessary information.</a:t>
            </a:r>
          </a:p>
          <a:p>
            <a:pPr marL="342900" indent="-342900">
              <a:buFont typeface="+mj-lt"/>
              <a:buAutoNum type="arabicPeriod"/>
            </a:pPr>
            <a:endParaRPr lang="en-US" sz="1400" b="1" dirty="0">
              <a:solidFill>
                <a:schemeClr val="bg1"/>
              </a:solidFill>
              <a:latin typeface="Myriad Pro" panose="020B0503030403020204" pitchFamily="34" charset="0"/>
            </a:endParaRPr>
          </a:p>
        </p:txBody>
      </p:sp>
      <p:pic>
        <p:nvPicPr>
          <p:cNvPr id="6" name="Grafik 5">
            <a:extLst>
              <a:ext uri="{FF2B5EF4-FFF2-40B4-BE49-F238E27FC236}">
                <a16:creationId xmlns:a16="http://schemas.microsoft.com/office/drawing/2014/main" id="{24BCC73C-4B0E-F17D-6AA3-C576048C7D42}"/>
              </a:ext>
            </a:extLst>
          </p:cNvPr>
          <p:cNvPicPr>
            <a:picLocks noChangeAspect="1"/>
          </p:cNvPicPr>
          <p:nvPr/>
        </p:nvPicPr>
        <p:blipFill>
          <a:blip r:embed="rId2"/>
          <a:stretch>
            <a:fillRect/>
          </a:stretch>
        </p:blipFill>
        <p:spPr>
          <a:xfrm>
            <a:off x="3079557" y="2796536"/>
            <a:ext cx="5730845" cy="36054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660234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31213" y="535274"/>
            <a:ext cx="7210927" cy="709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00FF00"/>
                </a:solidFill>
                <a:latin typeface="Calibri"/>
                <a:ea typeface="Calibri"/>
                <a:cs typeface="Calibri"/>
              </a:rPr>
              <a:t>Reporting identified Vulnerabilities: Methods and Platforms</a:t>
            </a:r>
            <a:endParaRPr lang="ru-RU" sz="3200" b="1" dirty="0">
              <a:solidFill>
                <a:srgbClr val="00FF00"/>
              </a:solidFill>
              <a:latin typeface="Calibri"/>
              <a:ea typeface="Calibri"/>
              <a:cs typeface="Calibri"/>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14</a:t>
            </a:fld>
            <a:endParaRPr lang="ru-RU" dirty="0"/>
          </a:p>
        </p:txBody>
      </p:sp>
      <p:sp>
        <p:nvSpPr>
          <p:cNvPr id="7" name="Title 1">
            <a:extLst>
              <a:ext uri="{FF2B5EF4-FFF2-40B4-BE49-F238E27FC236}">
                <a16:creationId xmlns:a16="http://schemas.microsoft.com/office/drawing/2014/main" id="{753F0E30-E466-10D7-ADEA-457E144EEFC1}"/>
              </a:ext>
            </a:extLst>
          </p:cNvPr>
          <p:cNvSpPr txBox="1">
            <a:spLocks/>
          </p:cNvSpPr>
          <p:nvPr/>
        </p:nvSpPr>
        <p:spPr>
          <a:xfrm>
            <a:off x="890936" y="2191806"/>
            <a:ext cx="10691482" cy="4241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solidFill>
                <a:schemeClr val="bg1"/>
              </a:solidFill>
              <a:latin typeface="Myriad Pro" panose="020B0503030403020204" pitchFamily="34" charset="0"/>
            </a:endParaRPr>
          </a:p>
          <a:p>
            <a:br>
              <a:rPr lang="en-US" sz="1600" b="1" dirty="0">
                <a:solidFill>
                  <a:schemeClr val="bg1"/>
                </a:solidFill>
                <a:latin typeface="Myriad Pro" panose="020B0503030403020204" pitchFamily="34" charset="0"/>
              </a:rPr>
            </a:br>
            <a:r>
              <a:rPr lang="en-US" sz="1600" b="1" dirty="0">
                <a:solidFill>
                  <a:schemeClr val="bg1"/>
                </a:solidFill>
                <a:latin typeface="Myriad Pro" panose="020B0503030403020204" pitchFamily="34" charset="0"/>
              </a:rPr>
              <a:t>If you can locate the vendor details, such as those for Cisco, and contact their security team, this should be your first step. They may respond and have the capability to assign a CVE.</a:t>
            </a:r>
          </a:p>
          <a:p>
            <a:endParaRPr lang="en-US" sz="1600" b="1" dirty="0">
              <a:solidFill>
                <a:schemeClr val="bg1"/>
              </a:solidFill>
              <a:latin typeface="Myriad Pro" panose="020B0503030403020204" pitchFamily="34" charset="0"/>
            </a:endParaRPr>
          </a:p>
          <a:p>
            <a:r>
              <a:rPr lang="en-US" sz="1600" b="1" dirty="0">
                <a:solidFill>
                  <a:schemeClr val="bg1"/>
                </a:solidFill>
                <a:latin typeface="Myriad Pro" panose="020B0503030403020204" pitchFamily="34" charset="0"/>
              </a:rPr>
              <a:t>In cases where you cannot find the security team or if the company shows no interest in the security aspects of their products, you will need to reach out to a recognized CVE authority for assistance in assigning a CVE after reviewing your vulnerability. </a:t>
            </a:r>
          </a:p>
          <a:p>
            <a:endParaRPr lang="en-US" sz="1600" b="1" dirty="0">
              <a:solidFill>
                <a:schemeClr val="bg1"/>
              </a:solidFill>
              <a:latin typeface="Myriad Pro" panose="020B0503030403020204" pitchFamily="34" charset="0"/>
            </a:endParaRPr>
          </a:p>
          <a:p>
            <a:r>
              <a:rPr lang="en-US" sz="1600" b="1" dirty="0">
                <a:solidFill>
                  <a:schemeClr val="bg1"/>
                </a:solidFill>
                <a:latin typeface="Myriad Pro" panose="020B0503030403020204" pitchFamily="34" charset="0"/>
              </a:rPr>
              <a:t>The recognized CVE authority Website: </a:t>
            </a:r>
            <a:r>
              <a:rPr lang="en-US" sz="1600" b="1" dirty="0">
                <a:solidFill>
                  <a:srgbClr val="00B0F0"/>
                </a:solidFill>
                <a:latin typeface="Myriad Pro" panose="020B0503030403020204" pitchFamily="34" charset="0"/>
                <a:hlinkClick r:id="rId2">
                  <a:extLst>
                    <a:ext uri="{A12FA001-AC4F-418D-AE19-62706E023703}">
                      <ahyp:hlinkClr xmlns:ahyp="http://schemas.microsoft.com/office/drawing/2018/hyperlinkcolor" val="tx"/>
                    </a:ext>
                  </a:extLst>
                </a:hlinkClick>
              </a:rPr>
              <a:t>https://vuldb.com/</a:t>
            </a:r>
            <a:r>
              <a:rPr lang="en-US" sz="1600" b="1" dirty="0">
                <a:solidFill>
                  <a:srgbClr val="00B0F0"/>
                </a:solidFill>
                <a:latin typeface="Myriad Pro" panose="020B0503030403020204" pitchFamily="34" charset="0"/>
              </a:rPr>
              <a:t> </a:t>
            </a:r>
          </a:p>
          <a:p>
            <a:pPr marL="342900" indent="-342900">
              <a:buFont typeface="+mj-lt"/>
              <a:buAutoNum type="arabicPeriod"/>
            </a:pPr>
            <a:endParaRPr lang="en-US" sz="1600" b="1" dirty="0">
              <a:solidFill>
                <a:schemeClr val="bg1"/>
              </a:solidFill>
              <a:latin typeface="Myriad Pro" panose="020B0503030403020204" pitchFamily="34" charset="0"/>
            </a:endParaRPr>
          </a:p>
        </p:txBody>
      </p:sp>
      <p:pic>
        <p:nvPicPr>
          <p:cNvPr id="8" name="Grafik 7">
            <a:extLst>
              <a:ext uri="{FF2B5EF4-FFF2-40B4-BE49-F238E27FC236}">
                <a16:creationId xmlns:a16="http://schemas.microsoft.com/office/drawing/2014/main" id="{6A324225-754A-1478-E515-C07A72D06340}"/>
              </a:ext>
            </a:extLst>
          </p:cNvPr>
          <p:cNvPicPr>
            <a:picLocks noChangeAspect="1"/>
          </p:cNvPicPr>
          <p:nvPr/>
        </p:nvPicPr>
        <p:blipFill>
          <a:blip r:embed="rId3"/>
          <a:stretch>
            <a:fillRect/>
          </a:stretch>
        </p:blipFill>
        <p:spPr>
          <a:xfrm>
            <a:off x="1385667" y="3508506"/>
            <a:ext cx="9137045" cy="2711050"/>
          </a:xfrm>
          <a:prstGeom prst="rect">
            <a:avLst/>
          </a:prstGeom>
        </p:spPr>
      </p:pic>
    </p:spTree>
    <p:extLst>
      <p:ext uri="{BB962C8B-B14F-4D97-AF65-F5344CB8AC3E}">
        <p14:creationId xmlns:p14="http://schemas.microsoft.com/office/powerpoint/2010/main" val="3348913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90536" y="944407"/>
            <a:ext cx="7210927" cy="709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00FF00"/>
                </a:solidFill>
                <a:latin typeface="Calibri"/>
                <a:ea typeface="Calibri"/>
                <a:cs typeface="Calibri"/>
              </a:rPr>
              <a:t>Detailed Procedure for reporting a Vulnerability</a:t>
            </a:r>
            <a:endParaRPr lang="ru-RU" sz="3200" b="1" dirty="0">
              <a:solidFill>
                <a:srgbClr val="00FF00"/>
              </a:solidFill>
              <a:latin typeface="Calibri"/>
              <a:ea typeface="Calibri"/>
              <a:cs typeface="Calibri"/>
            </a:endParaRPr>
          </a:p>
          <a:p>
            <a:endParaRPr lang="ru-RU" sz="3200" b="1" dirty="0">
              <a:solidFill>
                <a:srgbClr val="00FF00"/>
              </a:solidFill>
              <a:latin typeface="Calibri"/>
              <a:ea typeface="Calibri"/>
              <a:cs typeface="Calibri"/>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15</a:t>
            </a:fld>
            <a:endParaRPr lang="ru-RU" dirty="0"/>
          </a:p>
        </p:txBody>
      </p:sp>
      <p:sp>
        <p:nvSpPr>
          <p:cNvPr id="7" name="Title 1">
            <a:extLst>
              <a:ext uri="{FF2B5EF4-FFF2-40B4-BE49-F238E27FC236}">
                <a16:creationId xmlns:a16="http://schemas.microsoft.com/office/drawing/2014/main" id="{753F0E30-E466-10D7-ADEA-457E144EEFC1}"/>
              </a:ext>
            </a:extLst>
          </p:cNvPr>
          <p:cNvSpPr txBox="1">
            <a:spLocks/>
          </p:cNvSpPr>
          <p:nvPr/>
        </p:nvSpPr>
        <p:spPr>
          <a:xfrm>
            <a:off x="890936" y="2191806"/>
            <a:ext cx="10691482" cy="4241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solidFill>
                <a:schemeClr val="bg1"/>
              </a:solidFill>
              <a:latin typeface="Myriad Pro" panose="020B0503030403020204" pitchFamily="34" charset="0"/>
            </a:endParaRPr>
          </a:p>
          <a:p>
            <a:br>
              <a:rPr lang="en-US" sz="1600" b="1" dirty="0">
                <a:solidFill>
                  <a:schemeClr val="bg1"/>
                </a:solidFill>
                <a:latin typeface="Myriad Pro" panose="020B0503030403020204" pitchFamily="34" charset="0"/>
              </a:rPr>
            </a:br>
            <a:r>
              <a:rPr lang="en-US" sz="1600" b="1" dirty="0">
                <a:solidFill>
                  <a:schemeClr val="bg1"/>
                </a:solidFill>
                <a:latin typeface="Myriad Pro" panose="020B0503030403020204" pitchFamily="34" charset="0"/>
              </a:rPr>
              <a:t>If you can locate the vendor details, such as those for Cisco, and contact their security team, this should be your first step. They may respond and have the capability to assign a CVE.</a:t>
            </a:r>
          </a:p>
          <a:p>
            <a:endParaRPr lang="en-US" sz="1600" b="1" dirty="0">
              <a:solidFill>
                <a:schemeClr val="bg1"/>
              </a:solidFill>
              <a:latin typeface="Myriad Pro" panose="020B0503030403020204" pitchFamily="34" charset="0"/>
            </a:endParaRPr>
          </a:p>
          <a:p>
            <a:r>
              <a:rPr lang="en-US" sz="1600" b="1" dirty="0">
                <a:solidFill>
                  <a:schemeClr val="bg1"/>
                </a:solidFill>
                <a:latin typeface="Myriad Pro" panose="020B0503030403020204" pitchFamily="34" charset="0"/>
              </a:rPr>
              <a:t>In cases where you cannot find the security team or if the company shows no interest in the security aspects of their products, you will need to reach out to a recognized CVE authority for assistance in assigning a CVE after reviewing your vulnerability. </a:t>
            </a:r>
          </a:p>
          <a:p>
            <a:endParaRPr lang="en-US" sz="1600" b="1" dirty="0">
              <a:solidFill>
                <a:schemeClr val="bg1"/>
              </a:solidFill>
              <a:latin typeface="Myriad Pro" panose="020B0503030403020204" pitchFamily="34" charset="0"/>
            </a:endParaRPr>
          </a:p>
          <a:p>
            <a:r>
              <a:rPr lang="en-US" sz="1600" b="1" dirty="0">
                <a:solidFill>
                  <a:schemeClr val="bg1"/>
                </a:solidFill>
                <a:latin typeface="Myriad Pro" panose="020B0503030403020204" pitchFamily="34" charset="0"/>
              </a:rPr>
              <a:t>The recognized CVE authority Website: </a:t>
            </a:r>
            <a:r>
              <a:rPr lang="en-US" sz="1600" b="1" dirty="0">
                <a:solidFill>
                  <a:srgbClr val="00B0F0"/>
                </a:solidFill>
                <a:latin typeface="Myriad Pro" panose="020B0503030403020204" pitchFamily="34" charset="0"/>
                <a:hlinkClick r:id="rId2">
                  <a:extLst>
                    <a:ext uri="{A12FA001-AC4F-418D-AE19-62706E023703}">
                      <ahyp:hlinkClr xmlns:ahyp="http://schemas.microsoft.com/office/drawing/2018/hyperlinkcolor" val="tx"/>
                    </a:ext>
                  </a:extLst>
                </a:hlinkClick>
              </a:rPr>
              <a:t>https://vuldb.com/</a:t>
            </a:r>
            <a:r>
              <a:rPr lang="en-US" sz="1600" b="1" dirty="0">
                <a:solidFill>
                  <a:srgbClr val="00B0F0"/>
                </a:solidFill>
                <a:latin typeface="Myriad Pro" panose="020B0503030403020204" pitchFamily="34" charset="0"/>
              </a:rPr>
              <a:t> </a:t>
            </a:r>
          </a:p>
          <a:p>
            <a:pPr marL="342900" indent="-342900">
              <a:buFont typeface="+mj-lt"/>
              <a:buAutoNum type="arabicPeriod"/>
            </a:pPr>
            <a:endParaRPr lang="en-US" sz="1600" b="1" dirty="0">
              <a:solidFill>
                <a:schemeClr val="bg1"/>
              </a:solidFill>
              <a:latin typeface="Myriad Pro" panose="020B0503030403020204" pitchFamily="34" charset="0"/>
            </a:endParaRPr>
          </a:p>
        </p:txBody>
      </p:sp>
      <p:pic>
        <p:nvPicPr>
          <p:cNvPr id="8" name="Grafik 7">
            <a:extLst>
              <a:ext uri="{FF2B5EF4-FFF2-40B4-BE49-F238E27FC236}">
                <a16:creationId xmlns:a16="http://schemas.microsoft.com/office/drawing/2014/main" id="{6A324225-754A-1478-E515-C07A72D06340}"/>
              </a:ext>
            </a:extLst>
          </p:cNvPr>
          <p:cNvPicPr>
            <a:picLocks noChangeAspect="1"/>
          </p:cNvPicPr>
          <p:nvPr/>
        </p:nvPicPr>
        <p:blipFill>
          <a:blip r:embed="rId3"/>
          <a:stretch>
            <a:fillRect/>
          </a:stretch>
        </p:blipFill>
        <p:spPr>
          <a:xfrm>
            <a:off x="1385667" y="3508506"/>
            <a:ext cx="9137045" cy="2711050"/>
          </a:xfrm>
          <a:prstGeom prst="rect">
            <a:avLst/>
          </a:prstGeom>
        </p:spPr>
      </p:pic>
    </p:spTree>
    <p:extLst>
      <p:ext uri="{BB962C8B-B14F-4D97-AF65-F5344CB8AC3E}">
        <p14:creationId xmlns:p14="http://schemas.microsoft.com/office/powerpoint/2010/main" val="174697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90534" y="636536"/>
            <a:ext cx="7210927" cy="709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00FF00"/>
                </a:solidFill>
                <a:latin typeface="Calibri"/>
                <a:ea typeface="Calibri"/>
                <a:cs typeface="Calibri"/>
              </a:rPr>
              <a:t>Submitting the form and receiving the Response</a:t>
            </a:r>
            <a:endParaRPr lang="ru-RU" sz="3200" b="1" dirty="0">
              <a:solidFill>
                <a:srgbClr val="00FF00"/>
              </a:solidFill>
              <a:latin typeface="Calibri"/>
              <a:ea typeface="Calibri"/>
              <a:cs typeface="Calibri"/>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16</a:t>
            </a:fld>
            <a:endParaRPr lang="ru-RU" dirty="0"/>
          </a:p>
        </p:txBody>
      </p:sp>
      <p:sp>
        <p:nvSpPr>
          <p:cNvPr id="11" name="Title 1">
            <a:extLst>
              <a:ext uri="{FF2B5EF4-FFF2-40B4-BE49-F238E27FC236}">
                <a16:creationId xmlns:a16="http://schemas.microsoft.com/office/drawing/2014/main" id="{171BC78A-72B3-39C3-D7D6-116E6CCDDD07}"/>
              </a:ext>
            </a:extLst>
          </p:cNvPr>
          <p:cNvSpPr txBox="1">
            <a:spLocks/>
          </p:cNvSpPr>
          <p:nvPr/>
        </p:nvSpPr>
        <p:spPr>
          <a:xfrm>
            <a:off x="10836843" y="2222824"/>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solidFill>
                <a:srgbClr val="FFC000"/>
              </a:solidFill>
              <a:latin typeface="Modern No. 20" panose="02070704070505020303" pitchFamily="18" charset="0"/>
            </a:endParaRPr>
          </a:p>
        </p:txBody>
      </p:sp>
      <p:pic>
        <p:nvPicPr>
          <p:cNvPr id="18" name="Grafik 17">
            <a:extLst>
              <a:ext uri="{FF2B5EF4-FFF2-40B4-BE49-F238E27FC236}">
                <a16:creationId xmlns:a16="http://schemas.microsoft.com/office/drawing/2014/main" id="{0A1345E8-4D67-3D6D-8585-874EA46C0F97}"/>
              </a:ext>
            </a:extLst>
          </p:cNvPr>
          <p:cNvPicPr>
            <a:picLocks noChangeAspect="1"/>
          </p:cNvPicPr>
          <p:nvPr/>
        </p:nvPicPr>
        <p:blipFill>
          <a:blip r:embed="rId2"/>
          <a:stretch>
            <a:fillRect/>
          </a:stretch>
        </p:blipFill>
        <p:spPr>
          <a:xfrm>
            <a:off x="5850255" y="2793898"/>
            <a:ext cx="5683456" cy="26435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Grafik 18">
            <a:extLst>
              <a:ext uri="{FF2B5EF4-FFF2-40B4-BE49-F238E27FC236}">
                <a16:creationId xmlns:a16="http://schemas.microsoft.com/office/drawing/2014/main" id="{6DFA5C33-4554-6415-CF2B-486B2EB584A0}"/>
              </a:ext>
            </a:extLst>
          </p:cNvPr>
          <p:cNvPicPr>
            <a:picLocks noChangeAspect="1"/>
          </p:cNvPicPr>
          <p:nvPr/>
        </p:nvPicPr>
        <p:blipFill>
          <a:blip r:embed="rId3"/>
          <a:stretch>
            <a:fillRect/>
          </a:stretch>
        </p:blipFill>
        <p:spPr>
          <a:xfrm>
            <a:off x="643049" y="2851048"/>
            <a:ext cx="5087495" cy="16837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Title 1">
            <a:extLst>
              <a:ext uri="{FF2B5EF4-FFF2-40B4-BE49-F238E27FC236}">
                <a16:creationId xmlns:a16="http://schemas.microsoft.com/office/drawing/2014/main" id="{CD9B4A0C-D426-47A2-6AA2-3926DDC47C23}"/>
              </a:ext>
            </a:extLst>
          </p:cNvPr>
          <p:cNvSpPr txBox="1">
            <a:spLocks/>
          </p:cNvSpPr>
          <p:nvPr/>
        </p:nvSpPr>
        <p:spPr>
          <a:xfrm>
            <a:off x="417302" y="1401772"/>
            <a:ext cx="11357393" cy="116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1"/>
                </a:solidFill>
                <a:latin typeface="Myriad Pro" panose="020B0503030403020204" pitchFamily="34" charset="0"/>
              </a:rPr>
              <a:t>Here we can review the message received after submitting the CVE request, along with the response confirming the approval and issuance of a new, valid CVE.</a:t>
            </a:r>
          </a:p>
        </p:txBody>
      </p:sp>
      <p:sp>
        <p:nvSpPr>
          <p:cNvPr id="21" name="Title 1">
            <a:extLst>
              <a:ext uri="{FF2B5EF4-FFF2-40B4-BE49-F238E27FC236}">
                <a16:creationId xmlns:a16="http://schemas.microsoft.com/office/drawing/2014/main" id="{0185222A-352C-8A6C-F06A-D0E33CD60B25}"/>
              </a:ext>
            </a:extLst>
          </p:cNvPr>
          <p:cNvSpPr txBox="1">
            <a:spLocks/>
          </p:cNvSpPr>
          <p:nvPr/>
        </p:nvSpPr>
        <p:spPr>
          <a:xfrm>
            <a:off x="2705315" y="4645866"/>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C000"/>
                </a:solidFill>
                <a:latin typeface="Modern No. 20" panose="02070704070505020303" pitchFamily="18" charset="0"/>
              </a:rPr>
              <a:t>1</a:t>
            </a:r>
          </a:p>
        </p:txBody>
      </p:sp>
      <p:sp>
        <p:nvSpPr>
          <p:cNvPr id="22" name="Title 1">
            <a:extLst>
              <a:ext uri="{FF2B5EF4-FFF2-40B4-BE49-F238E27FC236}">
                <a16:creationId xmlns:a16="http://schemas.microsoft.com/office/drawing/2014/main" id="{7829F409-546C-E1FD-4398-11D1DE68616E}"/>
              </a:ext>
            </a:extLst>
          </p:cNvPr>
          <p:cNvSpPr txBox="1">
            <a:spLocks/>
          </p:cNvSpPr>
          <p:nvPr/>
        </p:nvSpPr>
        <p:spPr>
          <a:xfrm>
            <a:off x="8691983" y="5547668"/>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FFC000"/>
                </a:solidFill>
                <a:latin typeface="Modern No. 20" panose="02070704070505020303" pitchFamily="18" charset="0"/>
              </a:rPr>
              <a:t>2</a:t>
            </a:r>
          </a:p>
        </p:txBody>
      </p:sp>
    </p:spTree>
    <p:extLst>
      <p:ext uri="{BB962C8B-B14F-4D97-AF65-F5344CB8AC3E}">
        <p14:creationId xmlns:p14="http://schemas.microsoft.com/office/powerpoint/2010/main" val="42755491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92403" y="701040"/>
            <a:ext cx="7210927" cy="709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00FF00"/>
                </a:solidFill>
                <a:latin typeface="Calibri"/>
                <a:ea typeface="Calibri"/>
                <a:cs typeface="Calibri"/>
              </a:rPr>
              <a:t>Successful CVE Acceptance and Publication</a:t>
            </a:r>
            <a:endParaRPr lang="ru-RU" sz="3200" b="1" dirty="0">
              <a:solidFill>
                <a:srgbClr val="00FF00"/>
              </a:solidFill>
              <a:latin typeface="Calibri"/>
              <a:ea typeface="Calibri"/>
              <a:cs typeface="Calibri"/>
            </a:endParaRPr>
          </a:p>
        </p:txBody>
      </p:sp>
      <p:sp>
        <p:nvSpPr>
          <p:cNvPr id="4" name="Slide Number Placeholder 3"/>
          <p:cNvSpPr>
            <a:spLocks noGrp="1"/>
          </p:cNvSpPr>
          <p:nvPr>
            <p:ph type="sldNum" sz="quarter" idx="12"/>
          </p:nvPr>
        </p:nvSpPr>
        <p:spPr>
          <a:xfrm>
            <a:off x="9204158" y="6111875"/>
            <a:ext cx="2743200" cy="365125"/>
          </a:xfrm>
        </p:spPr>
        <p:txBody>
          <a:bodyPr/>
          <a:lstStyle/>
          <a:p>
            <a:fld id="{877863FC-7E36-4C22-AAA7-20399A1EB2F0}" type="slidenum">
              <a:rPr lang="ru-RU" smtClean="0"/>
              <a:t>17</a:t>
            </a:fld>
            <a:endParaRPr lang="ru-RU" dirty="0"/>
          </a:p>
        </p:txBody>
      </p:sp>
      <p:sp>
        <p:nvSpPr>
          <p:cNvPr id="11" name="Title 1">
            <a:extLst>
              <a:ext uri="{FF2B5EF4-FFF2-40B4-BE49-F238E27FC236}">
                <a16:creationId xmlns:a16="http://schemas.microsoft.com/office/drawing/2014/main" id="{171BC78A-72B3-39C3-D7D6-116E6CCDDD07}"/>
              </a:ext>
            </a:extLst>
          </p:cNvPr>
          <p:cNvSpPr txBox="1">
            <a:spLocks/>
          </p:cNvSpPr>
          <p:nvPr/>
        </p:nvSpPr>
        <p:spPr>
          <a:xfrm>
            <a:off x="10836843" y="2222824"/>
            <a:ext cx="301212" cy="4848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solidFill>
                <a:srgbClr val="FFC000"/>
              </a:solidFill>
              <a:latin typeface="Modern No. 20" panose="02070704070505020303" pitchFamily="18" charset="0"/>
            </a:endParaRPr>
          </a:p>
        </p:txBody>
      </p:sp>
      <p:pic>
        <p:nvPicPr>
          <p:cNvPr id="2" name="Grafik 1">
            <a:extLst>
              <a:ext uri="{FF2B5EF4-FFF2-40B4-BE49-F238E27FC236}">
                <a16:creationId xmlns:a16="http://schemas.microsoft.com/office/drawing/2014/main" id="{D5B98441-CAF0-6C0C-2AE9-AA24A628EA7A}"/>
              </a:ext>
            </a:extLst>
          </p:cNvPr>
          <p:cNvPicPr>
            <a:picLocks noChangeAspect="1"/>
          </p:cNvPicPr>
          <p:nvPr/>
        </p:nvPicPr>
        <p:blipFill>
          <a:blip r:embed="rId2"/>
          <a:stretch>
            <a:fillRect/>
          </a:stretch>
        </p:blipFill>
        <p:spPr>
          <a:xfrm>
            <a:off x="1053945" y="1954258"/>
            <a:ext cx="9874817" cy="40401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84073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7863FC-7E36-4C22-AAA7-20399A1EB2F0}" type="slidenum">
              <a:rPr lang="ru-RU" smtClean="0"/>
              <a:t>18</a:t>
            </a:fld>
            <a:endParaRPr lang="ru-RU"/>
          </a:p>
        </p:txBody>
      </p:sp>
      <p:pic>
        <p:nvPicPr>
          <p:cNvPr id="2" name="giphy">
            <a:hlinkClick r:id="" action="ppaction://media"/>
            <a:extLst>
              <a:ext uri="{FF2B5EF4-FFF2-40B4-BE49-F238E27FC236}">
                <a16:creationId xmlns:a16="http://schemas.microsoft.com/office/drawing/2014/main" id="{2975B8C1-A6E7-5EFF-8F1F-310840BF82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56751" y="594340"/>
            <a:ext cx="4710736" cy="2923765"/>
          </a:xfrm>
          <a:prstGeom prst="rect">
            <a:avLst/>
          </a:prstGeom>
        </p:spPr>
      </p:pic>
      <p:sp>
        <p:nvSpPr>
          <p:cNvPr id="3" name="Title 1">
            <a:extLst>
              <a:ext uri="{FF2B5EF4-FFF2-40B4-BE49-F238E27FC236}">
                <a16:creationId xmlns:a16="http://schemas.microsoft.com/office/drawing/2014/main" id="{34D9A7D7-9C15-EA14-73D8-97FE255B8453}"/>
              </a:ext>
            </a:extLst>
          </p:cNvPr>
          <p:cNvSpPr txBox="1">
            <a:spLocks/>
          </p:cNvSpPr>
          <p:nvPr/>
        </p:nvSpPr>
        <p:spPr>
          <a:xfrm>
            <a:off x="1485181" y="4133704"/>
            <a:ext cx="9221637" cy="10381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accent4">
                    <a:lumMod val="60000"/>
                    <a:lumOff val="40000"/>
                  </a:schemeClr>
                </a:solidFill>
                <a:latin typeface="Myriad Pro" panose="020B0503030403020204" pitchFamily="34" charset="0"/>
              </a:rPr>
              <a:t>THANK YOU </a:t>
            </a:r>
            <a:br>
              <a:rPr lang="en-US" sz="2800" b="1" dirty="0">
                <a:solidFill>
                  <a:schemeClr val="accent4">
                    <a:lumMod val="60000"/>
                    <a:lumOff val="40000"/>
                  </a:schemeClr>
                </a:solidFill>
                <a:latin typeface="Myriad Pro" panose="020B0503030403020204" pitchFamily="34" charset="0"/>
              </a:rPr>
            </a:br>
            <a:br>
              <a:rPr lang="en-US" sz="2800" b="1" dirty="0">
                <a:solidFill>
                  <a:schemeClr val="accent4">
                    <a:lumMod val="60000"/>
                    <a:lumOff val="40000"/>
                  </a:schemeClr>
                </a:solidFill>
                <a:latin typeface="Myriad Pro" panose="020B0503030403020204" pitchFamily="34" charset="0"/>
              </a:rPr>
            </a:br>
            <a:r>
              <a:rPr lang="en-US" sz="2800" b="1" dirty="0">
                <a:solidFill>
                  <a:schemeClr val="accent4">
                    <a:lumMod val="60000"/>
                    <a:lumOff val="40000"/>
                  </a:schemeClr>
                </a:solidFill>
                <a:latin typeface="Myriad Pro" panose="020B0503030403020204" pitchFamily="34" charset="0"/>
              </a:rPr>
              <a:t>My LinkedIn: https://www.linkedin.com/in/ahmed-hassan-79559487/</a:t>
            </a:r>
          </a:p>
        </p:txBody>
      </p:sp>
    </p:spTree>
    <p:extLst>
      <p:ext uri="{BB962C8B-B14F-4D97-AF65-F5344CB8AC3E}">
        <p14:creationId xmlns:p14="http://schemas.microsoft.com/office/powerpoint/2010/main" val="37776830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p:nvPr/>
        </p:nvSpPr>
        <p:spPr>
          <a:xfrm>
            <a:off x="-101600" y="-5575"/>
            <a:ext cx="12344400" cy="6869151"/>
          </a:xfrm>
          <a:custGeom>
            <a:avLst/>
            <a:gdLst/>
            <a:ahLst/>
            <a:cxnLst/>
            <a:rect l="l" t="t" r="r" b="b"/>
            <a:pathLst>
              <a:path w="18288000" h="10303727" extrusionOk="0">
                <a:moveTo>
                  <a:pt x="0" y="0"/>
                </a:moveTo>
                <a:lnTo>
                  <a:pt x="18288000" y="0"/>
                </a:lnTo>
                <a:lnTo>
                  <a:pt x="18288000" y="10303726"/>
                </a:lnTo>
                <a:lnTo>
                  <a:pt x="0" y="10303726"/>
                </a:lnTo>
                <a:lnTo>
                  <a:pt x="0" y="0"/>
                </a:lnTo>
                <a:close/>
              </a:path>
            </a:pathLst>
          </a:custGeom>
          <a:blipFill rotWithShape="1">
            <a:blip r:embed="rId3">
              <a:alphaModFix/>
            </a:blip>
            <a:stretch>
              <a:fillRect/>
            </a:stretch>
          </a:blipFill>
          <a:ln>
            <a:noFill/>
          </a:ln>
        </p:spPr>
        <p:txBody>
          <a:bodyPr/>
          <a:lstStyle/>
          <a:p>
            <a:endParaRPr lang="de-DE"/>
          </a:p>
        </p:txBody>
      </p:sp>
      <p:sp>
        <p:nvSpPr>
          <p:cNvPr id="153" name="Google Shape;153;p5"/>
          <p:cNvSpPr/>
          <p:nvPr/>
        </p:nvSpPr>
        <p:spPr>
          <a:xfrm>
            <a:off x="711200" y="5345545"/>
            <a:ext cx="2692400" cy="965200"/>
          </a:xfrm>
          <a:prstGeom prst="rect">
            <a:avLst/>
          </a:prstGeom>
          <a:solidFill>
            <a:srgbClr val="07132B"/>
          </a:solidFill>
          <a:ln>
            <a:noFill/>
          </a:ln>
        </p:spPr>
        <p:txBody>
          <a:bodyPr spcFirstLastPara="1" wrap="square" lIns="60950" tIns="30450" rIns="60950" bIns="3045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54" name="Google Shape;154;p5"/>
          <p:cNvSpPr/>
          <p:nvPr/>
        </p:nvSpPr>
        <p:spPr>
          <a:xfrm>
            <a:off x="635000" y="3413496"/>
            <a:ext cx="5537200" cy="1778000"/>
          </a:xfrm>
          <a:prstGeom prst="rect">
            <a:avLst/>
          </a:prstGeom>
          <a:solidFill>
            <a:srgbClr val="07132B"/>
          </a:solidFill>
          <a:ln>
            <a:noFill/>
          </a:ln>
        </p:spPr>
        <p:txBody>
          <a:bodyPr spcFirstLastPara="1" wrap="square" lIns="60950" tIns="30450" rIns="60950" bIns="3045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pic>
        <p:nvPicPr>
          <p:cNvPr id="155" name="Google Shape;155;p5"/>
          <p:cNvPicPr preferRelativeResize="0"/>
          <p:nvPr/>
        </p:nvPicPr>
        <p:blipFill rotWithShape="1">
          <a:blip r:embed="rId4">
            <a:alphaModFix/>
          </a:blip>
          <a:srcRect/>
          <a:stretch/>
        </p:blipFill>
        <p:spPr>
          <a:xfrm>
            <a:off x="7670800" y="838200"/>
            <a:ext cx="2287525" cy="2286000"/>
          </a:xfrm>
          <a:prstGeom prst="rect">
            <a:avLst/>
          </a:prstGeom>
          <a:noFill/>
          <a:ln>
            <a:noFill/>
          </a:ln>
        </p:spPr>
      </p:pic>
      <p:sp>
        <p:nvSpPr>
          <p:cNvPr id="156" name="Google Shape;156;p5"/>
          <p:cNvSpPr/>
          <p:nvPr/>
        </p:nvSpPr>
        <p:spPr>
          <a:xfrm>
            <a:off x="3403600" y="5461000"/>
            <a:ext cx="2692400" cy="965200"/>
          </a:xfrm>
          <a:prstGeom prst="rect">
            <a:avLst/>
          </a:prstGeom>
          <a:solidFill>
            <a:srgbClr val="07132B"/>
          </a:solidFill>
          <a:ln>
            <a:noFill/>
          </a:ln>
        </p:spPr>
        <p:txBody>
          <a:bodyPr spcFirstLastPara="1" wrap="square" lIns="60950" tIns="30450" rIns="60950" bIns="3045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57" name="Google Shape;157;p5"/>
          <p:cNvSpPr/>
          <p:nvPr/>
        </p:nvSpPr>
        <p:spPr>
          <a:xfrm>
            <a:off x="5972629" y="5576455"/>
            <a:ext cx="2692400" cy="965200"/>
          </a:xfrm>
          <a:prstGeom prst="rect">
            <a:avLst/>
          </a:prstGeom>
          <a:solidFill>
            <a:srgbClr val="07132B"/>
          </a:solidFill>
          <a:ln>
            <a:noFill/>
          </a:ln>
        </p:spPr>
        <p:txBody>
          <a:bodyPr spcFirstLastPara="1" wrap="square" lIns="60950" tIns="30450" rIns="60950" bIns="3045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58" name="Google Shape;158;p5"/>
          <p:cNvSpPr txBox="1"/>
          <p:nvPr/>
        </p:nvSpPr>
        <p:spPr>
          <a:xfrm>
            <a:off x="347518" y="3726119"/>
            <a:ext cx="5537200" cy="512871"/>
          </a:xfrm>
          <a:prstGeom prst="rect">
            <a:avLst/>
          </a:prstGeom>
          <a:noFill/>
          <a:ln>
            <a:noFill/>
          </a:ln>
        </p:spPr>
        <p:txBody>
          <a:bodyPr spcFirstLastPara="1" wrap="square" lIns="60950" tIns="30450" rIns="60950" bIns="30450" anchor="t" anchorCtr="0">
            <a:spAutoFit/>
          </a:bodyPr>
          <a:lstStyle/>
          <a:p>
            <a:pPr marL="0" marR="0" lvl="0" indent="0" algn="ctr" rtl="0">
              <a:spcBef>
                <a:spcPts val="0"/>
              </a:spcBef>
              <a:spcAft>
                <a:spcPts val="0"/>
              </a:spcAft>
              <a:buNone/>
            </a:pPr>
            <a:r>
              <a:rPr lang="en-US" sz="2933" b="1" dirty="0">
                <a:solidFill>
                  <a:schemeClr val="lt1"/>
                </a:solidFill>
                <a:latin typeface="Candara"/>
                <a:ea typeface="Candara"/>
                <a:cs typeface="Candara"/>
                <a:sym typeface="Candara"/>
              </a:rPr>
              <a:t>ALGIERS-LEADERS@OWASP.ORG</a:t>
            </a:r>
            <a:endParaRPr sz="1200" dirty="0">
              <a:solidFill>
                <a:schemeClr val="dk1"/>
              </a:solidFill>
              <a:latin typeface="Calibri"/>
              <a:ea typeface="Calibri"/>
              <a:cs typeface="Calibri"/>
              <a:sym typeface="Calibri"/>
            </a:endParaRPr>
          </a:p>
        </p:txBody>
      </p:sp>
      <p:sp>
        <p:nvSpPr>
          <p:cNvPr id="159" name="Google Shape;159;p5"/>
          <p:cNvSpPr txBox="1"/>
          <p:nvPr/>
        </p:nvSpPr>
        <p:spPr>
          <a:xfrm>
            <a:off x="55418" y="4551700"/>
            <a:ext cx="6121400" cy="471962"/>
          </a:xfrm>
          <a:prstGeom prst="rect">
            <a:avLst/>
          </a:prstGeom>
          <a:noFill/>
          <a:ln>
            <a:noFill/>
          </a:ln>
        </p:spPr>
        <p:txBody>
          <a:bodyPr spcFirstLastPara="1" wrap="square" lIns="60950" tIns="30450" rIns="60950" bIns="30450" anchor="t" anchorCtr="0">
            <a:spAutoFit/>
          </a:bodyPr>
          <a:lstStyle/>
          <a:p>
            <a:pPr marL="0" marR="0" lvl="0" indent="0" algn="ctr" rtl="0">
              <a:spcBef>
                <a:spcPts val="0"/>
              </a:spcBef>
              <a:spcAft>
                <a:spcPts val="0"/>
              </a:spcAft>
              <a:buNone/>
            </a:pPr>
            <a:r>
              <a:rPr lang="en-US" sz="2667" b="1" dirty="0">
                <a:solidFill>
                  <a:schemeClr val="lt1"/>
                </a:solidFill>
                <a:latin typeface="Candara"/>
                <a:ea typeface="Candara"/>
                <a:cs typeface="Candara"/>
                <a:sym typeface="Candara"/>
              </a:rPr>
              <a:t>https://owasp.org/www-chapter-algiers/</a:t>
            </a:r>
            <a:endParaRPr sz="1200"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
          <p:cNvSpPr/>
          <p:nvPr/>
        </p:nvSpPr>
        <p:spPr>
          <a:xfrm>
            <a:off x="-55418" y="0"/>
            <a:ext cx="12247418" cy="6938424"/>
          </a:xfrm>
          <a:custGeom>
            <a:avLst/>
            <a:gdLst/>
            <a:ahLst/>
            <a:cxnLst/>
            <a:rect l="l" t="t" r="r" b="b"/>
            <a:pathLst>
              <a:path w="18288000" h="10303727" extrusionOk="0">
                <a:moveTo>
                  <a:pt x="0" y="0"/>
                </a:moveTo>
                <a:lnTo>
                  <a:pt x="18288000" y="0"/>
                </a:lnTo>
                <a:lnTo>
                  <a:pt x="18288000" y="10303726"/>
                </a:lnTo>
                <a:lnTo>
                  <a:pt x="0" y="1030372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131" name="Google Shape;131;p2"/>
          <p:cNvPicPr preferRelativeResize="0"/>
          <p:nvPr/>
        </p:nvPicPr>
        <p:blipFill rotWithShape="1">
          <a:blip r:embed="rId4">
            <a:alphaModFix/>
          </a:blip>
          <a:srcRect l="13044" t="14877" r="19563" b="15509"/>
          <a:stretch/>
        </p:blipFill>
        <p:spPr>
          <a:xfrm>
            <a:off x="8483600" y="381001"/>
            <a:ext cx="1574800" cy="1625600"/>
          </a:xfrm>
          <a:prstGeom prst="rect">
            <a:avLst/>
          </a:prstGeom>
          <a:noFill/>
          <a:ln>
            <a:noFill/>
          </a:ln>
        </p:spPr>
      </p:pic>
      <p:sp>
        <p:nvSpPr>
          <p:cNvPr id="132" name="Google Shape;132;p2"/>
          <p:cNvSpPr txBox="1"/>
          <p:nvPr/>
        </p:nvSpPr>
        <p:spPr>
          <a:xfrm>
            <a:off x="6875272" y="2006601"/>
            <a:ext cx="4775200" cy="471962"/>
          </a:xfrm>
          <a:prstGeom prst="rect">
            <a:avLst/>
          </a:prstGeom>
          <a:noFill/>
          <a:ln>
            <a:noFill/>
          </a:ln>
        </p:spPr>
        <p:txBody>
          <a:bodyPr spcFirstLastPara="1" wrap="square" lIns="60950" tIns="30450" rIns="60950" bIns="30450" anchor="t" anchorCtr="0">
            <a:spAutoFit/>
          </a:bodyPr>
          <a:lstStyle/>
          <a:p>
            <a:pPr marL="0" marR="0" lvl="0" indent="0" algn="ctr" rtl="0">
              <a:spcBef>
                <a:spcPts val="0"/>
              </a:spcBef>
              <a:spcAft>
                <a:spcPts val="0"/>
              </a:spcAft>
              <a:buNone/>
            </a:pPr>
            <a:r>
              <a:rPr lang="en-US" sz="2667" b="1" dirty="0">
                <a:solidFill>
                  <a:schemeClr val="dk1"/>
                </a:solidFill>
                <a:latin typeface="Verdana"/>
                <a:ea typeface="Verdana"/>
                <a:cs typeface="Verdana"/>
                <a:sym typeface="Verdana"/>
              </a:rPr>
              <a:t>Ahmed Hassan</a:t>
            </a:r>
            <a:endParaRPr sz="2667" b="1" dirty="0">
              <a:solidFill>
                <a:schemeClr val="dk1"/>
              </a:solidFill>
              <a:latin typeface="Verdana"/>
              <a:ea typeface="Verdana"/>
              <a:cs typeface="Verdana"/>
              <a:sym typeface="Verdana"/>
            </a:endParaRPr>
          </a:p>
        </p:txBody>
      </p:sp>
      <p:sp>
        <p:nvSpPr>
          <p:cNvPr id="133" name="Google Shape;133;p2"/>
          <p:cNvSpPr txBox="1"/>
          <p:nvPr/>
        </p:nvSpPr>
        <p:spPr>
          <a:xfrm>
            <a:off x="6685772" y="3333068"/>
            <a:ext cx="4964700" cy="471735"/>
          </a:xfrm>
          <a:prstGeom prst="rect">
            <a:avLst/>
          </a:prstGeom>
          <a:noFill/>
          <a:ln>
            <a:noFill/>
          </a:ln>
        </p:spPr>
        <p:txBody>
          <a:bodyPr spcFirstLastPara="1" wrap="square" lIns="60950" tIns="30450" rIns="60950" bIns="30450" anchor="t" anchorCtr="0">
            <a:spAutoFit/>
          </a:bodyPr>
          <a:lstStyle/>
          <a:p>
            <a:pPr marL="381019" marR="0" lvl="0" indent="-381019" algn="l" rtl="0">
              <a:spcBef>
                <a:spcPts val="0"/>
              </a:spcBef>
              <a:spcAft>
                <a:spcPts val="0"/>
              </a:spcAft>
              <a:buClr>
                <a:schemeClr val="dk1"/>
              </a:buClr>
              <a:buSzPts val="2400"/>
              <a:buFont typeface="Arial"/>
              <a:buChar char="•"/>
            </a:pPr>
            <a:r>
              <a:rPr lang="de-DE" sz="1333" dirty="0" err="1">
                <a:solidFill>
                  <a:schemeClr val="dk1"/>
                </a:solidFill>
                <a:latin typeface="Verdana"/>
                <a:ea typeface="Verdana"/>
                <a:cs typeface="Verdana"/>
                <a:sym typeface="Verdana"/>
              </a:rPr>
              <a:t>Cyber</a:t>
            </a:r>
            <a:r>
              <a:rPr lang="de-DE" sz="1333" dirty="0">
                <a:solidFill>
                  <a:schemeClr val="dk1"/>
                </a:solidFill>
                <a:latin typeface="Verdana"/>
                <a:ea typeface="Verdana"/>
                <a:cs typeface="Verdana"/>
                <a:sym typeface="Verdana"/>
              </a:rPr>
              <a:t> Security </a:t>
            </a:r>
            <a:r>
              <a:rPr lang="de-DE" sz="1333" dirty="0" err="1">
                <a:solidFill>
                  <a:schemeClr val="dk1"/>
                </a:solidFill>
                <a:latin typeface="Verdana"/>
                <a:ea typeface="Verdana"/>
                <a:cs typeface="Verdana"/>
                <a:sym typeface="Verdana"/>
              </a:rPr>
              <a:t>Consultation</a:t>
            </a:r>
            <a:r>
              <a:rPr lang="de-DE" sz="1333" dirty="0">
                <a:solidFill>
                  <a:schemeClr val="dk1"/>
                </a:solidFill>
                <a:latin typeface="Verdana"/>
                <a:ea typeface="Verdana"/>
                <a:cs typeface="Verdana"/>
                <a:sym typeface="Verdana"/>
              </a:rPr>
              <a:t> </a:t>
            </a:r>
            <a:r>
              <a:rPr lang="de-DE" sz="1333" dirty="0" err="1">
                <a:solidFill>
                  <a:schemeClr val="dk1"/>
                </a:solidFill>
                <a:latin typeface="Verdana"/>
                <a:ea typeface="Verdana"/>
                <a:cs typeface="Verdana"/>
                <a:sym typeface="Verdana"/>
              </a:rPr>
              <a:t>since</a:t>
            </a:r>
            <a:r>
              <a:rPr lang="de-DE" sz="1333" dirty="0">
                <a:solidFill>
                  <a:schemeClr val="dk1"/>
                </a:solidFill>
                <a:latin typeface="Verdana"/>
                <a:ea typeface="Verdana"/>
                <a:cs typeface="Verdana"/>
                <a:sym typeface="Verdana"/>
              </a:rPr>
              <a:t> 6 </a:t>
            </a:r>
            <a:r>
              <a:rPr lang="de-DE" sz="1333" dirty="0" err="1">
                <a:solidFill>
                  <a:schemeClr val="dk1"/>
                </a:solidFill>
                <a:latin typeface="Verdana"/>
                <a:ea typeface="Verdana"/>
                <a:cs typeface="Verdana"/>
                <a:sym typeface="Verdana"/>
              </a:rPr>
              <a:t>years</a:t>
            </a:r>
            <a:r>
              <a:rPr lang="de-DE" sz="1333" dirty="0">
                <a:solidFill>
                  <a:schemeClr val="dk1"/>
                </a:solidFill>
                <a:latin typeface="Verdana"/>
                <a:ea typeface="Verdana"/>
                <a:cs typeface="Verdana"/>
                <a:sym typeface="Verdana"/>
              </a:rPr>
              <a:t> (</a:t>
            </a:r>
            <a:r>
              <a:rPr lang="de-DE" sz="1333" dirty="0" err="1">
                <a:solidFill>
                  <a:schemeClr val="dk1"/>
                </a:solidFill>
                <a:latin typeface="Verdana"/>
                <a:ea typeface="Verdana"/>
                <a:cs typeface="Verdana"/>
                <a:sym typeface="Verdana"/>
              </a:rPr>
              <a:t>more</a:t>
            </a:r>
            <a:r>
              <a:rPr lang="de-DE" sz="1333" dirty="0">
                <a:solidFill>
                  <a:schemeClr val="dk1"/>
                </a:solidFill>
                <a:latin typeface="Verdana"/>
                <a:ea typeface="Verdana"/>
                <a:cs typeface="Verdana"/>
                <a:sym typeface="Verdana"/>
              </a:rPr>
              <a:t> in </a:t>
            </a:r>
            <a:r>
              <a:rPr lang="de-DE" sz="1333" dirty="0" err="1">
                <a:solidFill>
                  <a:schemeClr val="dk1"/>
                </a:solidFill>
                <a:latin typeface="Verdana"/>
                <a:ea typeface="Verdana"/>
                <a:cs typeface="Verdana"/>
                <a:sym typeface="Verdana"/>
              </a:rPr>
              <a:t>the</a:t>
            </a:r>
            <a:r>
              <a:rPr lang="de-DE" sz="1333" dirty="0">
                <a:solidFill>
                  <a:schemeClr val="dk1"/>
                </a:solidFill>
                <a:latin typeface="Verdana"/>
                <a:ea typeface="Verdana"/>
                <a:cs typeface="Verdana"/>
                <a:sym typeface="Verdana"/>
              </a:rPr>
              <a:t> Self-</a:t>
            </a:r>
            <a:r>
              <a:rPr lang="de-DE" sz="1333" dirty="0" err="1">
                <a:solidFill>
                  <a:schemeClr val="dk1"/>
                </a:solidFill>
                <a:latin typeface="Verdana"/>
                <a:ea typeface="Verdana"/>
                <a:cs typeface="Verdana"/>
                <a:sym typeface="Verdana"/>
              </a:rPr>
              <a:t>Introduction</a:t>
            </a:r>
            <a:r>
              <a:rPr lang="de-DE" sz="1333" dirty="0">
                <a:solidFill>
                  <a:schemeClr val="dk1"/>
                </a:solidFill>
                <a:latin typeface="Verdana"/>
                <a:ea typeface="Verdana"/>
                <a:cs typeface="Verdana"/>
                <a:sym typeface="Verdana"/>
              </a:rPr>
              <a:t> </a:t>
            </a:r>
            <a:r>
              <a:rPr lang="de-DE" sz="1333" dirty="0" err="1">
                <a:solidFill>
                  <a:schemeClr val="dk1"/>
                </a:solidFill>
                <a:latin typeface="Verdana"/>
                <a:ea typeface="Verdana"/>
                <a:cs typeface="Verdana"/>
                <a:sym typeface="Verdana"/>
              </a:rPr>
              <a:t>section</a:t>
            </a:r>
            <a:r>
              <a:rPr lang="de-DE" sz="1333" dirty="0">
                <a:solidFill>
                  <a:schemeClr val="dk1"/>
                </a:solidFill>
                <a:latin typeface="Verdana"/>
                <a:ea typeface="Verdana"/>
                <a:cs typeface="Verdana"/>
                <a:sym typeface="Verdana"/>
              </a:rPr>
              <a:t>)</a:t>
            </a:r>
            <a:endParaRPr sz="1333" dirty="0">
              <a:solidFill>
                <a:schemeClr val="dk1"/>
              </a:solidFill>
              <a:latin typeface="Verdana"/>
              <a:ea typeface="Verdana"/>
              <a:cs typeface="Verdana"/>
              <a:sym typeface="Verdana"/>
            </a:endParaRPr>
          </a:p>
        </p:txBody>
      </p:sp>
      <p:sp>
        <p:nvSpPr>
          <p:cNvPr id="134" name="Google Shape;134;p2"/>
          <p:cNvSpPr txBox="1"/>
          <p:nvPr/>
        </p:nvSpPr>
        <p:spPr>
          <a:xfrm>
            <a:off x="6563677" y="2542420"/>
            <a:ext cx="5398389" cy="1030991"/>
          </a:xfrm>
          <a:prstGeom prst="rect">
            <a:avLst/>
          </a:prstGeom>
          <a:noFill/>
          <a:ln>
            <a:noFill/>
          </a:ln>
        </p:spPr>
        <p:txBody>
          <a:bodyPr spcFirstLastPara="1" wrap="square" lIns="60950" tIns="30450" rIns="60950" bIns="30450" anchor="t" anchorCtr="0">
            <a:spAutoFit/>
          </a:bodyPr>
          <a:lstStyle/>
          <a:p>
            <a:pPr algn="ctr"/>
            <a:r>
              <a:rPr lang="en-US" sz="2100" dirty="0">
                <a:solidFill>
                  <a:srgbClr val="24DB03"/>
                </a:solidFill>
                <a:latin typeface="Verdana"/>
                <a:ea typeface="Verdana"/>
              </a:rPr>
              <a:t>Cyber Security Consultant &amp; Penetration Tester </a:t>
            </a:r>
            <a:r>
              <a:rPr lang="en-US" sz="2100" dirty="0">
                <a:solidFill>
                  <a:srgbClr val="24DB03"/>
                </a:solidFill>
                <a:latin typeface="Myriad Pro" panose="020B0503030403020204"/>
                <a:ea typeface="Verdana"/>
              </a:rPr>
              <a:t>AUSTRIA</a:t>
            </a:r>
            <a:r>
              <a:rPr lang="en-US" sz="2100" dirty="0">
                <a:solidFill>
                  <a:srgbClr val="24DB03"/>
                </a:solidFill>
                <a:latin typeface="Verdana"/>
                <a:ea typeface="Verdana"/>
              </a:rPr>
              <a:t> (Vienna) </a:t>
            </a:r>
          </a:p>
          <a:p>
            <a:pPr marL="0" marR="0" lvl="0" indent="0" algn="ctr" rtl="0">
              <a:spcBef>
                <a:spcPts val="0"/>
              </a:spcBef>
              <a:spcAft>
                <a:spcPts val="0"/>
              </a:spcAft>
              <a:buNone/>
            </a:pPr>
            <a:endParaRPr lang="en-US" sz="2100" dirty="0">
              <a:solidFill>
                <a:srgbClr val="24DB03"/>
              </a:solidFill>
              <a:latin typeface="Verdana"/>
              <a:ea typeface="Verdana"/>
              <a:cs typeface="Verdana"/>
              <a:sym typeface="Verdana"/>
            </a:endParaRPr>
          </a:p>
        </p:txBody>
      </p:sp>
      <p:pic>
        <p:nvPicPr>
          <p:cNvPr id="3" name="Grafik 2" descr="Ein Bild, das Menschliches Gesicht, Kleidung, Person, Krawatte enthält.&#10;&#10;Automatisch generierte Beschreibung">
            <a:extLst>
              <a:ext uri="{FF2B5EF4-FFF2-40B4-BE49-F238E27FC236}">
                <a16:creationId xmlns:a16="http://schemas.microsoft.com/office/drawing/2014/main" id="{55767B17-36EB-8989-240D-4751D1C6917F}"/>
              </a:ext>
            </a:extLst>
          </p:cNvPr>
          <p:cNvPicPr>
            <a:picLocks noChangeAspect="1"/>
          </p:cNvPicPr>
          <p:nvPr/>
        </p:nvPicPr>
        <p:blipFill>
          <a:blip r:embed="rId5"/>
          <a:stretch>
            <a:fillRect/>
          </a:stretch>
        </p:blipFill>
        <p:spPr>
          <a:xfrm>
            <a:off x="8528789" y="453381"/>
            <a:ext cx="1529611" cy="14899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1277112" y="758254"/>
            <a:ext cx="9144000" cy="84359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0FF00"/>
              </a:buClr>
              <a:buSzPts val="6000"/>
              <a:buFont typeface="Calibri"/>
              <a:buNone/>
            </a:pPr>
            <a:r>
              <a:rPr lang="en-US" b="1" dirty="0"/>
              <a:t>Agenda</a:t>
            </a:r>
            <a:endParaRPr b="1" dirty="0"/>
          </a:p>
        </p:txBody>
      </p:sp>
      <p:sp>
        <p:nvSpPr>
          <p:cNvPr id="141" name="Google Shape;141;p3"/>
          <p:cNvSpPr txBox="1">
            <a:spLocks noGrp="1"/>
          </p:cNvSpPr>
          <p:nvPr>
            <p:ph type="subTitle" idx="1"/>
          </p:nvPr>
        </p:nvSpPr>
        <p:spPr>
          <a:xfrm>
            <a:off x="984504" y="2276158"/>
            <a:ext cx="9144000" cy="1655762"/>
          </a:xfrm>
          <a:prstGeom prst="rect">
            <a:avLst/>
          </a:prstGeom>
          <a:noFill/>
          <a:ln>
            <a:noFill/>
          </a:ln>
        </p:spPr>
        <p:txBody>
          <a:bodyPr spcFirstLastPara="1" wrap="square" lIns="91425" tIns="45700" rIns="91425" bIns="45700" anchor="t" anchorCtr="0">
            <a:normAutofit fontScale="25000" lnSpcReduction="20000"/>
          </a:bodyPr>
          <a:lstStyle/>
          <a:p>
            <a:pPr marL="457200" indent="-457200" algn="l">
              <a:buAutoNum type="arabicPeriod"/>
            </a:pPr>
            <a:r>
              <a:rPr lang="en-US" sz="8000" b="1" dirty="0">
                <a:solidFill>
                  <a:schemeClr val="bg1"/>
                </a:solidFill>
                <a:latin typeface="Aharoni" panose="02010803020104030203" pitchFamily="2" charset="-79"/>
                <a:ea typeface="ADLaM Display" panose="020F0502020204030204" pitchFamily="2" charset="0"/>
                <a:cs typeface="Aharoni" panose="02010803020104030203" pitchFamily="2" charset="-79"/>
              </a:rPr>
              <a:t>Self-Introduction</a:t>
            </a:r>
          </a:p>
          <a:p>
            <a:pPr marL="457200" indent="-457200" algn="l">
              <a:buAutoNum type="arabicPeriod"/>
            </a:pPr>
            <a:r>
              <a:rPr lang="en-US" sz="8000" b="1" dirty="0">
                <a:solidFill>
                  <a:schemeClr val="bg1"/>
                </a:solidFill>
                <a:latin typeface="Aharoni" panose="02010803020104030203" pitchFamily="2" charset="-79"/>
                <a:ea typeface="ADLaM Display" panose="020F0502020204030204" pitchFamily="2" charset="0"/>
                <a:cs typeface="Aharoni" panose="02010803020104030203" pitchFamily="2" charset="-79"/>
              </a:rPr>
              <a:t>What is a CVE? </a:t>
            </a:r>
          </a:p>
          <a:p>
            <a:pPr marL="457200" indent="-457200" algn="l">
              <a:buAutoNum type="arabicPeriod"/>
            </a:pPr>
            <a:r>
              <a:rPr lang="en-US" sz="8000" b="1" dirty="0">
                <a:solidFill>
                  <a:schemeClr val="bg1"/>
                </a:solidFill>
                <a:latin typeface="+mj-lt"/>
                <a:ea typeface="ADLaM Display" panose="020F0502020204030204" pitchFamily="2" charset="0"/>
                <a:cs typeface="Aharoni" panose="02010803020104030203" pitchFamily="2" charset="-79"/>
              </a:rPr>
              <a:t>Where</a:t>
            </a:r>
            <a:r>
              <a:rPr lang="en-US" sz="8000" b="1" dirty="0">
                <a:solidFill>
                  <a:schemeClr val="bg1"/>
                </a:solidFill>
                <a:latin typeface="Aharoni" panose="02010803020104030203" pitchFamily="2" charset="-79"/>
                <a:ea typeface="ADLaM Display" panose="020F0502020204030204" pitchFamily="2" charset="0"/>
                <a:cs typeface="Aharoni" panose="02010803020104030203" pitchFamily="2" charset="-79"/>
              </a:rPr>
              <a:t> can you find a suitable open-source Application for Testing? </a:t>
            </a:r>
          </a:p>
          <a:p>
            <a:pPr marL="457200" indent="-457200" algn="l">
              <a:buAutoNum type="arabicPeriod"/>
            </a:pPr>
            <a:r>
              <a:rPr lang="en-US" sz="8000" b="1" dirty="0">
                <a:solidFill>
                  <a:schemeClr val="bg1"/>
                </a:solidFill>
                <a:latin typeface="Aharoni" panose="02010803020104030203" pitchFamily="2" charset="-79"/>
                <a:ea typeface="ADLaM Display" panose="020F0502020204030204" pitchFamily="2" charset="0"/>
                <a:cs typeface="Aharoni" panose="02010803020104030203" pitchFamily="2" charset="-79"/>
              </a:rPr>
              <a:t>Installing the open-source Application</a:t>
            </a:r>
          </a:p>
          <a:p>
            <a:pPr marL="457200" indent="-457200" algn="l">
              <a:buFontTx/>
              <a:buAutoNum type="arabicPeriod"/>
            </a:pPr>
            <a:r>
              <a:rPr lang="en-US" sz="8000" b="1" dirty="0">
                <a:solidFill>
                  <a:schemeClr val="bg1"/>
                </a:solidFill>
                <a:latin typeface="Aharoni" panose="02010803020104030203" pitchFamily="2" charset="-79"/>
                <a:ea typeface="ADLaM Display" panose="020F0502020204030204" pitchFamily="2" charset="0"/>
                <a:cs typeface="Aharoni" panose="02010803020104030203" pitchFamily="2" charset="-79"/>
              </a:rPr>
              <a:t>Identification of a Vulnerability in the open-source Application</a:t>
            </a:r>
          </a:p>
          <a:p>
            <a:pPr marL="457200" indent="-457200" algn="l">
              <a:buFont typeface="+mj-lt"/>
              <a:buAutoNum type="arabicPeriod"/>
            </a:pPr>
            <a:r>
              <a:rPr lang="en-US" sz="8000" b="1" dirty="0">
                <a:solidFill>
                  <a:schemeClr val="bg1"/>
                </a:solidFill>
                <a:latin typeface="Aharoni" panose="02010803020104030203" pitchFamily="2" charset="-79"/>
                <a:ea typeface="ADLaM Display" panose="020F0502020204030204" pitchFamily="2" charset="0"/>
                <a:cs typeface="Aharoni" panose="02010803020104030203" pitchFamily="2" charset="-79"/>
              </a:rPr>
              <a:t>Reporting Identified Vulnerabilities: Methods and Platforms</a:t>
            </a:r>
            <a:endParaRPr lang="ru-RU" sz="8000" b="1" dirty="0">
              <a:solidFill>
                <a:schemeClr val="bg1"/>
              </a:solidFill>
              <a:ea typeface="ADLaM Display" panose="020F0502020204030204" pitchFamily="2" charset="0"/>
              <a:cs typeface="Aharoni" panose="02010803020104030203" pitchFamily="2" charset="-79"/>
            </a:endParaRPr>
          </a:p>
          <a:p>
            <a:pPr marL="457200" indent="-457200" algn="l">
              <a:buAutoNum type="arabicPeriod"/>
            </a:pPr>
            <a:r>
              <a:rPr lang="en-US" sz="8000" b="1" dirty="0">
                <a:solidFill>
                  <a:schemeClr val="bg1"/>
                </a:solidFill>
                <a:latin typeface="Aharoni" panose="02010803020104030203" pitchFamily="2" charset="-79"/>
                <a:ea typeface="ADLaM Display" panose="020F0502020204030204" pitchFamily="2" charset="0"/>
                <a:cs typeface="Aharoni" panose="02010803020104030203" pitchFamily="2" charset="-79"/>
              </a:rPr>
              <a:t>CVE Acceptance and Publication</a:t>
            </a:r>
          </a:p>
          <a:p>
            <a:pPr marL="457200" indent="-457200" algn="l">
              <a:buAutoNum type="arabicPeriod"/>
            </a:pPr>
            <a:r>
              <a:rPr lang="en-US" sz="8000" b="1" dirty="0">
                <a:solidFill>
                  <a:schemeClr val="bg1"/>
                </a:solidFill>
                <a:latin typeface="Aharoni" panose="02010803020104030203" pitchFamily="2" charset="-79"/>
                <a:ea typeface="ADLaM Display" panose="020F0502020204030204" pitchFamily="2" charset="0"/>
                <a:cs typeface="Aharoni" panose="02010803020104030203" pitchFamily="2" charset="-79"/>
              </a:rPr>
              <a:t>Questions from the audience &amp; further Explanations (Q&amp;A)?</a:t>
            </a:r>
          </a:p>
          <a:p>
            <a:pPr algn="just"/>
            <a:endParaRPr lang="en-US" sz="1200" b="1" dirty="0">
              <a:solidFill>
                <a:schemeClr val="bg1"/>
              </a:solidFill>
              <a:latin typeface="Myriad Pro" panose="020B05030304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4"/>
          <p:cNvSpPr txBox="1">
            <a:spLocks noGrp="1"/>
          </p:cNvSpPr>
          <p:nvPr>
            <p:ph type="title"/>
          </p:nvPr>
        </p:nvSpPr>
        <p:spPr>
          <a:xfrm>
            <a:off x="1969604" y="341271"/>
            <a:ext cx="8252791" cy="8037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FF00"/>
              </a:buClr>
              <a:buSzPts val="4400"/>
              <a:buFont typeface="Calibri"/>
              <a:buNone/>
            </a:pPr>
            <a:r>
              <a:rPr lang="en-US" b="1" dirty="0"/>
              <a:t>Self-Introduction</a:t>
            </a:r>
            <a:endParaRPr dirty="0"/>
          </a:p>
        </p:txBody>
      </p:sp>
      <p:pic>
        <p:nvPicPr>
          <p:cNvPr id="14" name="Grafik 13">
            <a:extLst>
              <a:ext uri="{FF2B5EF4-FFF2-40B4-BE49-F238E27FC236}">
                <a16:creationId xmlns:a16="http://schemas.microsoft.com/office/drawing/2014/main" id="{49B3053D-35C4-91A5-AB74-B91F05FE9D32}"/>
              </a:ext>
            </a:extLst>
          </p:cNvPr>
          <p:cNvPicPr>
            <a:picLocks noChangeAspect="1"/>
          </p:cNvPicPr>
          <p:nvPr/>
        </p:nvPicPr>
        <p:blipFill>
          <a:blip r:embed="rId3"/>
          <a:stretch>
            <a:fillRect/>
          </a:stretch>
        </p:blipFill>
        <p:spPr>
          <a:xfrm>
            <a:off x="6417245" y="3939424"/>
            <a:ext cx="1840655" cy="1025939"/>
          </a:xfrm>
          <a:prstGeom prst="rect">
            <a:avLst/>
          </a:prstGeom>
          <a:ln>
            <a:solidFill>
              <a:schemeClr val="accent1"/>
            </a:solidFill>
          </a:ln>
        </p:spPr>
      </p:pic>
      <p:pic>
        <p:nvPicPr>
          <p:cNvPr id="15" name="Grafik 14">
            <a:extLst>
              <a:ext uri="{FF2B5EF4-FFF2-40B4-BE49-F238E27FC236}">
                <a16:creationId xmlns:a16="http://schemas.microsoft.com/office/drawing/2014/main" id="{C4146176-9598-B57B-22E8-5C05D1EB7AC8}"/>
              </a:ext>
            </a:extLst>
          </p:cNvPr>
          <p:cNvPicPr>
            <a:picLocks noChangeAspect="1"/>
          </p:cNvPicPr>
          <p:nvPr/>
        </p:nvPicPr>
        <p:blipFill>
          <a:blip r:embed="rId4"/>
          <a:stretch>
            <a:fillRect/>
          </a:stretch>
        </p:blipFill>
        <p:spPr>
          <a:xfrm>
            <a:off x="8632393" y="1144988"/>
            <a:ext cx="3121848" cy="4343440"/>
          </a:xfrm>
          <a:prstGeom prst="rect">
            <a:avLst/>
          </a:prstGeom>
        </p:spPr>
      </p:pic>
      <p:pic>
        <p:nvPicPr>
          <p:cNvPr id="16" name="Grafik 15">
            <a:extLst>
              <a:ext uri="{FF2B5EF4-FFF2-40B4-BE49-F238E27FC236}">
                <a16:creationId xmlns:a16="http://schemas.microsoft.com/office/drawing/2014/main" id="{689C5C51-F8EE-CCFD-67D1-14D8926B55C8}"/>
              </a:ext>
            </a:extLst>
          </p:cNvPr>
          <p:cNvPicPr>
            <a:picLocks noChangeAspect="1"/>
          </p:cNvPicPr>
          <p:nvPr/>
        </p:nvPicPr>
        <p:blipFill>
          <a:blip r:embed="rId5"/>
          <a:stretch>
            <a:fillRect/>
          </a:stretch>
        </p:blipFill>
        <p:spPr>
          <a:xfrm>
            <a:off x="4460302" y="5106967"/>
            <a:ext cx="1514253" cy="1342451"/>
          </a:xfrm>
          <a:prstGeom prst="rect">
            <a:avLst/>
          </a:prstGeom>
          <a:ln>
            <a:solidFill>
              <a:schemeClr val="accent1"/>
            </a:solidFill>
          </a:ln>
        </p:spPr>
      </p:pic>
      <p:pic>
        <p:nvPicPr>
          <p:cNvPr id="17" name="Grafik 16">
            <a:extLst>
              <a:ext uri="{FF2B5EF4-FFF2-40B4-BE49-F238E27FC236}">
                <a16:creationId xmlns:a16="http://schemas.microsoft.com/office/drawing/2014/main" id="{55B1D5EC-993D-8296-8FCC-15E0E65ED47F}"/>
              </a:ext>
            </a:extLst>
          </p:cNvPr>
          <p:cNvPicPr>
            <a:picLocks noChangeAspect="1"/>
          </p:cNvPicPr>
          <p:nvPr/>
        </p:nvPicPr>
        <p:blipFill>
          <a:blip r:embed="rId6"/>
          <a:stretch>
            <a:fillRect/>
          </a:stretch>
        </p:blipFill>
        <p:spPr>
          <a:xfrm>
            <a:off x="6143433" y="5314261"/>
            <a:ext cx="2144251" cy="1025116"/>
          </a:xfrm>
          <a:prstGeom prst="rect">
            <a:avLst/>
          </a:prstGeom>
          <a:ln>
            <a:solidFill>
              <a:schemeClr val="accent1"/>
            </a:solidFill>
          </a:ln>
        </p:spPr>
      </p:pic>
      <p:pic>
        <p:nvPicPr>
          <p:cNvPr id="18" name="Grafik 17">
            <a:extLst>
              <a:ext uri="{FF2B5EF4-FFF2-40B4-BE49-F238E27FC236}">
                <a16:creationId xmlns:a16="http://schemas.microsoft.com/office/drawing/2014/main" id="{1AC59E52-B6E8-8549-20F3-090D08A698AE}"/>
              </a:ext>
            </a:extLst>
          </p:cNvPr>
          <p:cNvPicPr>
            <a:picLocks noChangeAspect="1"/>
          </p:cNvPicPr>
          <p:nvPr/>
        </p:nvPicPr>
        <p:blipFill>
          <a:blip r:embed="rId7"/>
          <a:stretch>
            <a:fillRect/>
          </a:stretch>
        </p:blipFill>
        <p:spPr>
          <a:xfrm>
            <a:off x="4614517" y="4056129"/>
            <a:ext cx="1752914" cy="788008"/>
          </a:xfrm>
          <a:prstGeom prst="rect">
            <a:avLst/>
          </a:prstGeom>
          <a:ln>
            <a:solidFill>
              <a:schemeClr val="accent1"/>
            </a:solidFill>
          </a:ln>
        </p:spPr>
      </p:pic>
      <p:pic>
        <p:nvPicPr>
          <p:cNvPr id="19" name="Grafik 18">
            <a:extLst>
              <a:ext uri="{FF2B5EF4-FFF2-40B4-BE49-F238E27FC236}">
                <a16:creationId xmlns:a16="http://schemas.microsoft.com/office/drawing/2014/main" id="{925921BB-2E55-35DF-EE3F-645D544A78F5}"/>
              </a:ext>
            </a:extLst>
          </p:cNvPr>
          <p:cNvPicPr>
            <a:picLocks noChangeAspect="1"/>
          </p:cNvPicPr>
          <p:nvPr/>
        </p:nvPicPr>
        <p:blipFill>
          <a:blip r:embed="rId8"/>
          <a:stretch>
            <a:fillRect/>
          </a:stretch>
        </p:blipFill>
        <p:spPr>
          <a:xfrm>
            <a:off x="893655" y="5057701"/>
            <a:ext cx="1798537" cy="1351443"/>
          </a:xfrm>
          <a:prstGeom prst="rect">
            <a:avLst/>
          </a:prstGeom>
          <a:ln>
            <a:solidFill>
              <a:schemeClr val="accent1"/>
            </a:solidFill>
          </a:ln>
        </p:spPr>
      </p:pic>
      <p:pic>
        <p:nvPicPr>
          <p:cNvPr id="20" name="Grafik 19">
            <a:extLst>
              <a:ext uri="{FF2B5EF4-FFF2-40B4-BE49-F238E27FC236}">
                <a16:creationId xmlns:a16="http://schemas.microsoft.com/office/drawing/2014/main" id="{99F14B93-5BFD-F7ED-656E-9809CF88E57A}"/>
              </a:ext>
            </a:extLst>
          </p:cNvPr>
          <p:cNvPicPr>
            <a:picLocks noChangeAspect="1"/>
          </p:cNvPicPr>
          <p:nvPr/>
        </p:nvPicPr>
        <p:blipFill>
          <a:blip r:embed="rId9"/>
          <a:stretch>
            <a:fillRect/>
          </a:stretch>
        </p:blipFill>
        <p:spPr>
          <a:xfrm>
            <a:off x="2904054" y="5093479"/>
            <a:ext cx="1357586" cy="1351443"/>
          </a:xfrm>
          <a:prstGeom prst="rect">
            <a:avLst/>
          </a:prstGeom>
          <a:ln>
            <a:solidFill>
              <a:schemeClr val="accent1"/>
            </a:solidFill>
          </a:ln>
        </p:spPr>
      </p:pic>
      <p:pic>
        <p:nvPicPr>
          <p:cNvPr id="21" name="Grafik 20">
            <a:extLst>
              <a:ext uri="{FF2B5EF4-FFF2-40B4-BE49-F238E27FC236}">
                <a16:creationId xmlns:a16="http://schemas.microsoft.com/office/drawing/2014/main" id="{C5EA547E-AA3F-209B-BA0B-4BBC67D0EB7A}"/>
              </a:ext>
            </a:extLst>
          </p:cNvPr>
          <p:cNvPicPr>
            <a:picLocks noChangeAspect="1"/>
          </p:cNvPicPr>
          <p:nvPr/>
        </p:nvPicPr>
        <p:blipFill>
          <a:blip r:embed="rId10"/>
          <a:stretch>
            <a:fillRect/>
          </a:stretch>
        </p:blipFill>
        <p:spPr>
          <a:xfrm>
            <a:off x="598976" y="4386544"/>
            <a:ext cx="2093216" cy="576267"/>
          </a:xfrm>
          <a:prstGeom prst="rect">
            <a:avLst/>
          </a:prstGeom>
          <a:ln>
            <a:solidFill>
              <a:schemeClr val="accent1"/>
            </a:solidFill>
          </a:ln>
        </p:spPr>
      </p:pic>
      <p:graphicFrame>
        <p:nvGraphicFramePr>
          <p:cNvPr id="22" name="Title 1">
            <a:extLst>
              <a:ext uri="{FF2B5EF4-FFF2-40B4-BE49-F238E27FC236}">
                <a16:creationId xmlns:a16="http://schemas.microsoft.com/office/drawing/2014/main" id="{F1A7CC35-8A9E-5C0B-14E8-56C2090A0C61}"/>
              </a:ext>
            </a:extLst>
          </p:cNvPr>
          <p:cNvGraphicFramePr/>
          <p:nvPr>
            <p:extLst>
              <p:ext uri="{D42A27DB-BD31-4B8C-83A1-F6EECF244321}">
                <p14:modId xmlns:p14="http://schemas.microsoft.com/office/powerpoint/2010/main" val="2826373273"/>
              </p:ext>
            </p:extLst>
          </p:nvPr>
        </p:nvGraphicFramePr>
        <p:xfrm>
          <a:off x="0" y="1499277"/>
          <a:ext cx="8435641" cy="208672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23" name="Grafik 22">
            <a:extLst>
              <a:ext uri="{FF2B5EF4-FFF2-40B4-BE49-F238E27FC236}">
                <a16:creationId xmlns:a16="http://schemas.microsoft.com/office/drawing/2014/main" id="{68C61028-1373-7BB7-93FE-D1C71B352EEC}"/>
              </a:ext>
            </a:extLst>
          </p:cNvPr>
          <p:cNvPicPr>
            <a:picLocks noChangeAspect="1"/>
          </p:cNvPicPr>
          <p:nvPr/>
        </p:nvPicPr>
        <p:blipFill>
          <a:blip r:embed="rId16"/>
          <a:stretch>
            <a:fillRect/>
          </a:stretch>
        </p:blipFill>
        <p:spPr>
          <a:xfrm>
            <a:off x="2749224" y="4053782"/>
            <a:ext cx="1732604" cy="788007"/>
          </a:xfrm>
          <a:prstGeom prst="rect">
            <a:avLst/>
          </a:prstGeom>
          <a:ln>
            <a:solidFill>
              <a:schemeClr val="accent1"/>
            </a:solidFill>
          </a:ln>
        </p:spPr>
      </p:pic>
      <p:pic>
        <p:nvPicPr>
          <p:cNvPr id="24" name="Grafik 23">
            <a:extLst>
              <a:ext uri="{FF2B5EF4-FFF2-40B4-BE49-F238E27FC236}">
                <a16:creationId xmlns:a16="http://schemas.microsoft.com/office/drawing/2014/main" id="{D4E1F686-9284-ED8B-80E7-3944A74A883B}"/>
              </a:ext>
            </a:extLst>
          </p:cNvPr>
          <p:cNvPicPr>
            <a:picLocks noChangeAspect="1"/>
          </p:cNvPicPr>
          <p:nvPr/>
        </p:nvPicPr>
        <p:blipFill>
          <a:blip r:embed="rId17"/>
          <a:stretch>
            <a:fillRect/>
          </a:stretch>
        </p:blipFill>
        <p:spPr>
          <a:xfrm>
            <a:off x="961720" y="3706079"/>
            <a:ext cx="1584963" cy="578923"/>
          </a:xfrm>
          <a:prstGeom prst="rect">
            <a:avLst/>
          </a:prstGeom>
          <a:ln>
            <a:solidFill>
              <a:schemeClr val="accent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1284296" y="1215215"/>
            <a:ext cx="9434677" cy="1172289"/>
          </a:xfrm>
          <a:prstGeom prst="rect">
            <a:avLst/>
          </a:prstGeom>
          <a:noFill/>
          <a:ln>
            <a:noFill/>
          </a:ln>
        </p:spPr>
        <p:txBody>
          <a:bodyPr spcFirstLastPara="1" wrap="square" lIns="91425" tIns="45700" rIns="91425" bIns="45700" anchor="b" anchorCtr="0">
            <a:normAutofit fontScale="90000"/>
          </a:bodyPr>
          <a:lstStyle/>
          <a:p>
            <a:br>
              <a:rPr lang="en-US" dirty="0"/>
            </a:br>
            <a:br>
              <a:rPr lang="en-US" dirty="0"/>
            </a:br>
            <a:r>
              <a:rPr lang="en-US" sz="4900" b="1" dirty="0"/>
              <a:t>Qualifications &amp; professional Certifications</a:t>
            </a:r>
            <a:br>
              <a:rPr lang="ru-RU" sz="6000" b="1" dirty="0">
                <a:solidFill>
                  <a:schemeClr val="bg1"/>
                </a:solidFill>
                <a:latin typeface="Myriad Pro" panose="020B0503030403020204" pitchFamily="34" charset="0"/>
              </a:rPr>
            </a:br>
            <a:endParaRPr dirty="0"/>
          </a:p>
        </p:txBody>
      </p:sp>
      <p:sp>
        <p:nvSpPr>
          <p:cNvPr id="12" name="Title 1">
            <a:extLst>
              <a:ext uri="{FF2B5EF4-FFF2-40B4-BE49-F238E27FC236}">
                <a16:creationId xmlns:a16="http://schemas.microsoft.com/office/drawing/2014/main" id="{2BD731AE-404C-30DC-A3A9-D56C61D48D11}"/>
              </a:ext>
            </a:extLst>
          </p:cNvPr>
          <p:cNvSpPr txBox="1">
            <a:spLocks/>
          </p:cNvSpPr>
          <p:nvPr/>
        </p:nvSpPr>
        <p:spPr>
          <a:xfrm>
            <a:off x="7248687" y="5131633"/>
            <a:ext cx="5273884" cy="81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solidFill>
                <a:latin typeface="Angsana New" panose="02020603050405020304" pitchFamily="18" charset="-34"/>
                <a:cs typeface="Angsana New" panose="02020603050405020304" pitchFamily="18" charset="-34"/>
              </a:rPr>
              <a:t>Offensive Security Certified Professional</a:t>
            </a:r>
          </a:p>
          <a:p>
            <a:pPr algn="ctr"/>
            <a:br>
              <a:rPr lang="en-US" sz="1400" b="1" dirty="0">
                <a:solidFill>
                  <a:schemeClr val="bg1"/>
                </a:solidFill>
                <a:latin typeface="Angsana New" panose="02020603050405020304" pitchFamily="18" charset="-34"/>
                <a:cs typeface="Angsana New" panose="02020603050405020304" pitchFamily="18" charset="-34"/>
              </a:rPr>
            </a:br>
            <a:r>
              <a:rPr lang="en-US" sz="1400" b="1" dirty="0">
                <a:solidFill>
                  <a:schemeClr val="bg1"/>
                </a:solidFill>
                <a:latin typeface="Angsana New" panose="02020603050405020304" pitchFamily="18" charset="-34"/>
                <a:cs typeface="Angsana New" panose="02020603050405020304" pitchFamily="18" charset="-34"/>
              </a:rPr>
              <a:t>Offensive Security Web Assessor</a:t>
            </a:r>
          </a:p>
        </p:txBody>
      </p:sp>
      <p:pic>
        <p:nvPicPr>
          <p:cNvPr id="13" name="Picture 3" descr="Certified Ethical Hacker (CEH) | Staffordshire University Online Shop">
            <a:extLst>
              <a:ext uri="{FF2B5EF4-FFF2-40B4-BE49-F238E27FC236}">
                <a16:creationId xmlns:a16="http://schemas.microsoft.com/office/drawing/2014/main" id="{4567C243-63D2-ED32-9A14-5B3BA8FD3E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9434" y="3140496"/>
            <a:ext cx="1291510" cy="12915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Verify Badge | ASPEN">
            <a:extLst>
              <a:ext uri="{FF2B5EF4-FFF2-40B4-BE49-F238E27FC236}">
                <a16:creationId xmlns:a16="http://schemas.microsoft.com/office/drawing/2014/main" id="{D420FC92-E22C-7464-470F-2B5FF858A8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33" b="94944" l="3933" r="96067">
                        <a14:foregroundMark x1="12360" y1="10674" x2="12360" y2="10674"/>
                        <a14:foregroundMark x1="43258" y1="10674" x2="53371" y2="37640"/>
                        <a14:foregroundMark x1="67416" y1="34270" x2="78652" y2="64607"/>
                        <a14:foregroundMark x1="92697" y1="28652" x2="91011" y2="71910"/>
                        <a14:foregroundMark x1="91573" y1="84270" x2="71910" y2="91573"/>
                        <a14:foregroundMark x1="85393" y1="94382" x2="35393" y2="94944"/>
                        <a14:foregroundMark x1="49438" y1="93258" x2="20225" y2="92135"/>
                        <a14:foregroundMark x1="19663" y1="92697" x2="8989" y2="87079"/>
                        <a14:foregroundMark x1="8989" y1="87079" x2="4494" y2="69101"/>
                        <a14:foregroundMark x1="6742" y1="66292" x2="10674" y2="37640"/>
                        <a14:foregroundMark x1="9551" y1="44382" x2="9551" y2="19101"/>
                        <a14:foregroundMark x1="11236" y1="29775" x2="14607" y2="12360"/>
                        <a14:foregroundMark x1="18539" y1="21348" x2="21348" y2="9551"/>
                        <a14:foregroundMark x1="24719" y1="21348" x2="28090" y2="8989"/>
                        <a14:foregroundMark x1="29775" y1="10112" x2="29775" y2="10112"/>
                        <a14:foregroundMark x1="29213" y1="8989" x2="26404" y2="7303"/>
                        <a14:foregroundMark x1="23596" y1="5618" x2="20787" y2="5618"/>
                        <a14:foregroundMark x1="20225" y1="5056" x2="17978" y2="5056"/>
                        <a14:foregroundMark x1="26404" y1="6742" x2="29775" y2="6742"/>
                        <a14:foregroundMark x1="32584" y1="6742" x2="34270" y2="6742"/>
                        <a14:foregroundMark x1="35955" y1="6742" x2="39326" y2="6180"/>
                        <a14:foregroundMark x1="41011" y1="6180" x2="42697" y2="6180"/>
                        <a14:foregroundMark x1="44944" y1="6180" x2="47753" y2="6180"/>
                        <a14:foregroundMark x1="48876" y1="6180" x2="51685" y2="6742"/>
                        <a14:foregroundMark x1="52809" y1="6742" x2="56180" y2="7303"/>
                        <a14:foregroundMark x1="57303" y1="7303" x2="60112" y2="7865"/>
                        <a14:foregroundMark x1="62360" y1="8427" x2="65730" y2="8427"/>
                        <a14:foregroundMark x1="69101" y1="8989" x2="71348" y2="8989"/>
                        <a14:foregroundMark x1="73596" y1="8427" x2="75281" y2="7865"/>
                        <a14:foregroundMark x1="76404" y1="7865" x2="79775" y2="7865"/>
                        <a14:foregroundMark x1="82584" y1="8427" x2="85393" y2="8989"/>
                        <a14:foregroundMark x1="85955" y1="8989" x2="87640" y2="9551"/>
                        <a14:foregroundMark x1="88764" y1="10674" x2="91573" y2="12360"/>
                        <a14:foregroundMark x1="92135" y1="12921" x2="93820" y2="14607"/>
                        <a14:foregroundMark x1="92135" y1="17416" x2="92135" y2="17416"/>
                        <a14:foregroundMark x1="92697" y1="25281" x2="92697" y2="25281"/>
                        <a14:backgroundMark x1="96067" y1="17416" x2="96067" y2="17416"/>
                        <a14:backgroundMark x1="96629" y1="17978" x2="97191" y2="19663"/>
                        <a14:backgroundMark x1="96629" y1="25281" x2="96629" y2="28652"/>
                        <a14:backgroundMark x1="96629" y1="17416" x2="96629" y2="25281"/>
                        <a14:backgroundMark x1="96629" y1="15169" x2="96629" y2="17416"/>
                      </a14:backgroundRemoval>
                    </a14:imgEffect>
                  </a14:imgLayer>
                </a14:imgProps>
              </a:ext>
              <a:ext uri="{28A0092B-C50C-407E-A947-70E740481C1C}">
                <a14:useLocalDpi xmlns:a14="http://schemas.microsoft.com/office/drawing/2010/main" val="0"/>
              </a:ext>
            </a:extLst>
          </a:blip>
          <a:srcRect/>
          <a:stretch>
            <a:fillRect/>
          </a:stretch>
        </p:blipFill>
        <p:spPr bwMode="auto">
          <a:xfrm>
            <a:off x="4419020" y="3140496"/>
            <a:ext cx="1291510" cy="12915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hat's it like to earn the OSCP — Raxis">
            <a:extLst>
              <a:ext uri="{FF2B5EF4-FFF2-40B4-BE49-F238E27FC236}">
                <a16:creationId xmlns:a16="http://schemas.microsoft.com/office/drawing/2014/main" id="{873D8C36-B3C1-DD8D-5355-9A42CD1A973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05521" y="2156609"/>
            <a:ext cx="2347002" cy="155889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13CE843-4875-58FA-9A2E-C6851DC23E26}"/>
              </a:ext>
            </a:extLst>
          </p:cNvPr>
          <p:cNvSpPr txBox="1">
            <a:spLocks/>
          </p:cNvSpPr>
          <p:nvPr/>
        </p:nvSpPr>
        <p:spPr>
          <a:xfrm>
            <a:off x="3592823" y="5077639"/>
            <a:ext cx="4444541" cy="9193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solidFill>
                <a:latin typeface="Angsana New" panose="02020603050405020304" pitchFamily="18" charset="-34"/>
                <a:cs typeface="Angsana New" panose="02020603050405020304" pitchFamily="18" charset="-34"/>
              </a:rPr>
              <a:t>Certified EC-council Instructor</a:t>
            </a:r>
          </a:p>
          <a:p>
            <a:pPr algn="ctr"/>
            <a:endParaRPr lang="en-US" sz="1400" b="1" dirty="0">
              <a:solidFill>
                <a:schemeClr val="bg1"/>
              </a:solidFill>
              <a:latin typeface="Angsana New" panose="02020603050405020304" pitchFamily="18" charset="-34"/>
              <a:cs typeface="Angsana New" panose="02020603050405020304" pitchFamily="18" charset="-34"/>
            </a:endParaRPr>
          </a:p>
          <a:p>
            <a:pPr algn="ctr"/>
            <a:r>
              <a:rPr lang="en-US" sz="1400" b="1" dirty="0">
                <a:solidFill>
                  <a:schemeClr val="bg1"/>
                </a:solidFill>
                <a:latin typeface="Angsana New" panose="02020603050405020304" pitchFamily="18" charset="-34"/>
                <a:cs typeface="Angsana New" panose="02020603050405020304" pitchFamily="18" charset="-34"/>
              </a:rPr>
              <a:t>Certified Ethical Hacker </a:t>
            </a:r>
          </a:p>
          <a:p>
            <a:pPr algn="ctr"/>
            <a:endParaRPr lang="en-US" sz="1400" b="1" spc="97" dirty="0">
              <a:solidFill>
                <a:srgbClr val="B3B3B3"/>
              </a:solidFill>
              <a:latin typeface="Trebuchet MS"/>
              <a:ea typeface="+mn-ea"/>
            </a:endParaRPr>
          </a:p>
        </p:txBody>
      </p:sp>
      <p:sp>
        <p:nvSpPr>
          <p:cNvPr id="17" name="Title 1">
            <a:extLst>
              <a:ext uri="{FF2B5EF4-FFF2-40B4-BE49-F238E27FC236}">
                <a16:creationId xmlns:a16="http://schemas.microsoft.com/office/drawing/2014/main" id="{A5DE4050-B19B-593B-38A0-5764802E2B80}"/>
              </a:ext>
            </a:extLst>
          </p:cNvPr>
          <p:cNvSpPr txBox="1">
            <a:spLocks/>
          </p:cNvSpPr>
          <p:nvPr/>
        </p:nvSpPr>
        <p:spPr>
          <a:xfrm>
            <a:off x="104631" y="5121419"/>
            <a:ext cx="5273884" cy="461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spc="97" dirty="0">
                <a:solidFill>
                  <a:srgbClr val="B3B3B3"/>
                </a:solidFill>
                <a:latin typeface="Angsana New" panose="02020603050405020304" pitchFamily="18" charset="-34"/>
                <a:ea typeface="+mn-ea"/>
                <a:cs typeface="Angsana New" panose="02020603050405020304" pitchFamily="18" charset="-34"/>
              </a:rPr>
              <a:t> </a:t>
            </a:r>
            <a:r>
              <a:rPr lang="en-US" sz="1400" b="1" spc="97" dirty="0">
                <a:solidFill>
                  <a:schemeClr val="bg1"/>
                </a:solidFill>
                <a:latin typeface="Angsana New" panose="02020603050405020304" pitchFamily="18" charset="-34"/>
                <a:ea typeface="+mn-ea"/>
                <a:cs typeface="Angsana New" panose="02020603050405020304" pitchFamily="18" charset="-34"/>
              </a:rPr>
              <a:t>C</a:t>
            </a:r>
            <a:r>
              <a:rPr lang="en-US" sz="1400" b="1" dirty="0">
                <a:solidFill>
                  <a:schemeClr val="bg1"/>
                </a:solidFill>
                <a:latin typeface="Angsana New" panose="02020603050405020304" pitchFamily="18" charset="-34"/>
                <a:cs typeface="Angsana New" panose="02020603050405020304" pitchFamily="18" charset="-34"/>
              </a:rPr>
              <a:t>ertifications for advanced IT professionals</a:t>
            </a:r>
          </a:p>
        </p:txBody>
      </p:sp>
      <p:pic>
        <p:nvPicPr>
          <p:cNvPr id="18" name="Picture 143">
            <a:extLst>
              <a:ext uri="{FF2B5EF4-FFF2-40B4-BE49-F238E27FC236}">
                <a16:creationId xmlns:a16="http://schemas.microsoft.com/office/drawing/2014/main" id="{EEDA0704-8526-4837-AD00-863CB1037804}"/>
              </a:ext>
            </a:extLst>
          </p:cNvPr>
          <p:cNvPicPr>
            <a:picLocks noChangeAspect="1"/>
          </p:cNvPicPr>
          <p:nvPr/>
        </p:nvPicPr>
        <p:blipFill>
          <a:blip r:embed="rId8"/>
          <a:stretch>
            <a:fillRect/>
          </a:stretch>
        </p:blipFill>
        <p:spPr>
          <a:xfrm>
            <a:off x="1035926" y="2669245"/>
            <a:ext cx="2152093" cy="2247390"/>
          </a:xfrm>
          <a:prstGeom prst="rect">
            <a:avLst/>
          </a:prstGeom>
        </p:spPr>
      </p:pic>
      <p:sp>
        <p:nvSpPr>
          <p:cNvPr id="19" name="Title 1">
            <a:extLst>
              <a:ext uri="{FF2B5EF4-FFF2-40B4-BE49-F238E27FC236}">
                <a16:creationId xmlns:a16="http://schemas.microsoft.com/office/drawing/2014/main" id="{AB67683C-DCFD-3900-9DC4-504F66278924}"/>
              </a:ext>
            </a:extLst>
          </p:cNvPr>
          <p:cNvSpPr txBox="1">
            <a:spLocks/>
          </p:cNvSpPr>
          <p:nvPr/>
        </p:nvSpPr>
        <p:spPr>
          <a:xfrm>
            <a:off x="494215" y="1801359"/>
            <a:ext cx="9434676" cy="69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chemeClr val="bg1"/>
                </a:solidFill>
                <a:latin typeface="Angsana New" panose="02020603050405020304" pitchFamily="18" charset="-34"/>
                <a:ea typeface="MS PMincho" panose="020B0400000000000000" pitchFamily="18" charset="-128"/>
                <a:cs typeface="Angsana New" panose="02020603050405020304" pitchFamily="18" charset="-34"/>
              </a:rPr>
              <a:t>studied and working in Austria in the Cyber Security Field as Cyber Security Engineer, Penetration Tester and Bug Bounty Hunter</a:t>
            </a:r>
          </a:p>
          <a:p>
            <a:pPr marL="342900" indent="-342900">
              <a:buFont typeface="Arial" panose="020B0604020202020204" pitchFamily="34" charset="0"/>
              <a:buChar char="•"/>
            </a:pPr>
            <a:endParaRPr lang="en-US" sz="1900" b="1" dirty="0">
              <a:solidFill>
                <a:schemeClr val="bg1"/>
              </a:solidFill>
              <a:latin typeface="Angsana New" panose="02020603050405020304" pitchFamily="18" charset="-34"/>
              <a:cs typeface="Angsana New" panose="02020603050405020304" pitchFamily="18" charset="-34"/>
            </a:endParaRPr>
          </a:p>
        </p:txBody>
      </p:sp>
      <p:pic>
        <p:nvPicPr>
          <p:cNvPr id="20" name="Grafik 19">
            <a:extLst>
              <a:ext uri="{FF2B5EF4-FFF2-40B4-BE49-F238E27FC236}">
                <a16:creationId xmlns:a16="http://schemas.microsoft.com/office/drawing/2014/main" id="{27DEB919-05C5-40C1-D7BC-E5299AEF13F8}"/>
              </a:ext>
            </a:extLst>
          </p:cNvPr>
          <p:cNvPicPr>
            <a:picLocks noChangeAspect="1"/>
          </p:cNvPicPr>
          <p:nvPr/>
        </p:nvPicPr>
        <p:blipFill>
          <a:blip r:embed="rId9"/>
          <a:stretch>
            <a:fillRect/>
          </a:stretch>
        </p:blipFill>
        <p:spPr>
          <a:xfrm>
            <a:off x="9178002" y="3725794"/>
            <a:ext cx="1415255" cy="1348261"/>
          </a:xfrm>
          <a:prstGeom prst="rect">
            <a:avLst/>
          </a:prstGeom>
        </p:spPr>
      </p:pic>
    </p:spTree>
    <p:extLst>
      <p:ext uri="{BB962C8B-B14F-4D97-AF65-F5344CB8AC3E}">
        <p14:creationId xmlns:p14="http://schemas.microsoft.com/office/powerpoint/2010/main" val="334746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1220288" y="1801359"/>
            <a:ext cx="9434677" cy="1172289"/>
          </a:xfrm>
          <a:prstGeom prst="rect">
            <a:avLst/>
          </a:prstGeom>
          <a:noFill/>
          <a:ln>
            <a:noFill/>
          </a:ln>
        </p:spPr>
        <p:txBody>
          <a:bodyPr spcFirstLastPara="1" wrap="square" lIns="91425" tIns="45700" rIns="91425" bIns="45700" anchor="b" anchorCtr="0">
            <a:normAutofit fontScale="90000"/>
          </a:bodyPr>
          <a:lstStyle/>
          <a:p>
            <a:br>
              <a:rPr lang="en-US" dirty="0"/>
            </a:br>
            <a:br>
              <a:rPr lang="en-US" dirty="0"/>
            </a:br>
            <a:r>
              <a:rPr lang="en-US" sz="4900" b="1" dirty="0"/>
              <a:t>Identified Vulnerabilities &amp; 0-day Vulnerabilities</a:t>
            </a:r>
            <a:br>
              <a:rPr lang="ru-RU" sz="6000" b="1" dirty="0">
                <a:solidFill>
                  <a:schemeClr val="bg1"/>
                </a:solidFill>
                <a:latin typeface="Myriad Pro" panose="020B0503030403020204" pitchFamily="34" charset="0"/>
              </a:rPr>
            </a:br>
            <a:br>
              <a:rPr lang="ru-RU" sz="6000" b="1" dirty="0">
                <a:solidFill>
                  <a:schemeClr val="bg1"/>
                </a:solidFill>
                <a:latin typeface="Myriad Pro" panose="020B0503030403020204" pitchFamily="34" charset="0"/>
              </a:rPr>
            </a:br>
            <a:endParaRPr dirty="0"/>
          </a:p>
        </p:txBody>
      </p:sp>
      <p:sp>
        <p:nvSpPr>
          <p:cNvPr id="19" name="Title 1">
            <a:extLst>
              <a:ext uri="{FF2B5EF4-FFF2-40B4-BE49-F238E27FC236}">
                <a16:creationId xmlns:a16="http://schemas.microsoft.com/office/drawing/2014/main" id="{AB67683C-DCFD-3900-9DC4-504F66278924}"/>
              </a:ext>
            </a:extLst>
          </p:cNvPr>
          <p:cNvSpPr txBox="1">
            <a:spLocks/>
          </p:cNvSpPr>
          <p:nvPr/>
        </p:nvSpPr>
        <p:spPr>
          <a:xfrm>
            <a:off x="494215" y="1801359"/>
            <a:ext cx="9434676" cy="69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endParaRPr lang="en-US" sz="1900" b="1" dirty="0">
              <a:solidFill>
                <a:schemeClr val="bg1"/>
              </a:solidFill>
              <a:latin typeface="Myriad Pro" panose="020B0503030403020204" pitchFamily="34" charset="0"/>
            </a:endParaRPr>
          </a:p>
        </p:txBody>
      </p:sp>
      <p:sp>
        <p:nvSpPr>
          <p:cNvPr id="2" name="Title 1">
            <a:extLst>
              <a:ext uri="{FF2B5EF4-FFF2-40B4-BE49-F238E27FC236}">
                <a16:creationId xmlns:a16="http://schemas.microsoft.com/office/drawing/2014/main" id="{97309541-08B6-ACA7-ACB4-B9C26676B022}"/>
              </a:ext>
            </a:extLst>
          </p:cNvPr>
          <p:cNvSpPr txBox="1">
            <a:spLocks/>
          </p:cNvSpPr>
          <p:nvPr/>
        </p:nvSpPr>
        <p:spPr>
          <a:xfrm>
            <a:off x="445876" y="3153260"/>
            <a:ext cx="8435641" cy="2086728"/>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de-DE" sz="6000" b="1" dirty="0" err="1">
                <a:solidFill>
                  <a:schemeClr val="bg1"/>
                </a:solidFill>
                <a:latin typeface="Myriad Pro" panose="020B0503030403020204" pitchFamily="34" charset="0"/>
              </a:rPr>
              <a:t>Identified</a:t>
            </a:r>
            <a:r>
              <a:rPr lang="de-DE" sz="6000" b="1" dirty="0">
                <a:solidFill>
                  <a:schemeClr val="bg1"/>
                </a:solidFill>
                <a:latin typeface="Myriad Pro" panose="020B0503030403020204" pitchFamily="34" charset="0"/>
              </a:rPr>
              <a:t> </a:t>
            </a:r>
            <a:r>
              <a:rPr lang="de-DE" sz="6000" b="1" dirty="0" err="1">
                <a:solidFill>
                  <a:schemeClr val="bg1"/>
                </a:solidFill>
                <a:latin typeface="Myriad Pro" panose="020B0503030403020204" pitchFamily="34" charset="0"/>
              </a:rPr>
              <a:t>more</a:t>
            </a:r>
            <a:r>
              <a:rPr lang="de-DE" sz="6000" b="1" dirty="0">
                <a:solidFill>
                  <a:schemeClr val="bg1"/>
                </a:solidFill>
                <a:latin typeface="Myriad Pro" panose="020B0503030403020204" pitchFamily="34" charset="0"/>
              </a:rPr>
              <a:t> </a:t>
            </a:r>
            <a:r>
              <a:rPr lang="de-DE" sz="6000" b="1" dirty="0" err="1">
                <a:solidFill>
                  <a:schemeClr val="bg1"/>
                </a:solidFill>
                <a:latin typeface="Myriad Pro" panose="020B0503030403020204" pitchFamily="34" charset="0"/>
              </a:rPr>
              <a:t>than</a:t>
            </a:r>
            <a:r>
              <a:rPr lang="de-DE" sz="6000" b="1" dirty="0">
                <a:solidFill>
                  <a:schemeClr val="bg1"/>
                </a:solidFill>
                <a:latin typeface="Myriad Pro" panose="020B0503030403020204" pitchFamily="34" charset="0"/>
              </a:rPr>
              <a:t> 52 CVEs. </a:t>
            </a:r>
            <a:r>
              <a:rPr lang="de-DE" sz="6000" b="1" dirty="0" err="1">
                <a:solidFill>
                  <a:schemeClr val="bg1"/>
                </a:solidFill>
                <a:latin typeface="Myriad Pro" panose="020B0503030403020204" pitchFamily="34" charset="0"/>
              </a:rPr>
              <a:t>Some</a:t>
            </a:r>
            <a:r>
              <a:rPr lang="de-DE" sz="6000" b="1" dirty="0">
                <a:solidFill>
                  <a:schemeClr val="bg1"/>
                </a:solidFill>
                <a:latin typeface="Myriad Pro" panose="020B0503030403020204" pitchFamily="34" charset="0"/>
              </a:rPr>
              <a:t> </a:t>
            </a:r>
            <a:r>
              <a:rPr lang="de-DE" sz="6000" b="1" dirty="0" err="1">
                <a:solidFill>
                  <a:schemeClr val="bg1"/>
                </a:solidFill>
                <a:latin typeface="Myriad Pro" panose="020B0503030403020204" pitchFamily="34" charset="0"/>
              </a:rPr>
              <a:t>as</a:t>
            </a:r>
            <a:r>
              <a:rPr lang="de-DE" sz="6000" b="1" dirty="0">
                <a:solidFill>
                  <a:schemeClr val="bg1"/>
                </a:solidFill>
                <a:latin typeface="Myriad Pro" panose="020B0503030403020204" pitchFamily="34" charset="0"/>
              </a:rPr>
              <a:t> an </a:t>
            </a:r>
            <a:r>
              <a:rPr lang="de-DE" sz="6000" b="1" dirty="0" err="1">
                <a:solidFill>
                  <a:schemeClr val="bg1"/>
                </a:solidFill>
                <a:latin typeface="Myriad Pro" panose="020B0503030403020204" pitchFamily="34" charset="0"/>
              </a:rPr>
              <a:t>example</a:t>
            </a:r>
            <a:r>
              <a:rPr lang="de-DE" sz="6000" b="1" dirty="0">
                <a:solidFill>
                  <a:schemeClr val="bg1"/>
                </a:solidFill>
                <a:latin typeface="Myriad Pro" panose="020B0503030403020204" pitchFamily="34" charset="0"/>
              </a:rPr>
              <a:t>:</a:t>
            </a:r>
          </a:p>
          <a:p>
            <a:pPr marL="342900" indent="-342900">
              <a:buFont typeface="Arial" panose="020B0604020202020204" pitchFamily="34" charset="0"/>
              <a:buChar char="•"/>
            </a:pPr>
            <a:endParaRPr lang="de-DE" sz="6000" b="1" dirty="0">
              <a:solidFill>
                <a:schemeClr val="bg1"/>
              </a:solidFill>
              <a:latin typeface="Myriad Pro" panose="020B0503030403020204" pitchFamily="34" charset="0"/>
            </a:endParaRPr>
          </a:p>
          <a:p>
            <a:pPr marL="342900" indent="-342900">
              <a:buFont typeface="Arial" panose="020B0604020202020204" pitchFamily="34" charset="0"/>
              <a:buChar char="•"/>
            </a:pPr>
            <a:r>
              <a:rPr lang="de-DE" sz="6000" b="1" dirty="0">
                <a:solidFill>
                  <a:schemeClr val="bg1"/>
                </a:solidFill>
                <a:latin typeface="Myriad Pro" panose="020B0503030403020204" pitchFamily="34" charset="0"/>
              </a:rPr>
              <a:t>My GitHub Repo-Link: </a:t>
            </a:r>
            <a:r>
              <a:rPr lang="de-DE" sz="6000" b="1" dirty="0">
                <a:solidFill>
                  <a:schemeClr val="accent3">
                    <a:lumMod val="20000"/>
                    <a:lumOff val="80000"/>
                  </a:schemeClr>
                </a:solidFill>
                <a:latin typeface="Myriad Pro" panose="020B0503030403020204" pitchFamily="34" charset="0"/>
                <a:hlinkClick r:id="rId3">
                  <a:extLst>
                    <a:ext uri="{A12FA001-AC4F-418D-AE19-62706E023703}">
                      <ahyp:hlinkClr xmlns:ahyp="http://schemas.microsoft.com/office/drawing/2018/hyperlinkcolor" val="tx"/>
                    </a:ext>
                  </a:extLst>
                </a:hlinkClick>
              </a:rPr>
              <a:t>https://github.com/ahmedvienna/CVEs-and-Vulnerabilities</a:t>
            </a:r>
            <a:r>
              <a:rPr lang="de-DE" sz="6000" b="1" dirty="0">
                <a:solidFill>
                  <a:schemeClr val="accent3">
                    <a:lumMod val="20000"/>
                    <a:lumOff val="80000"/>
                  </a:schemeClr>
                </a:solidFill>
                <a:latin typeface="Myriad Pro" panose="020B0503030403020204" pitchFamily="34" charset="0"/>
              </a:rPr>
              <a:t> </a:t>
            </a:r>
          </a:p>
          <a:p>
            <a:pPr marL="1257300" lvl="2" indent="-342900">
              <a:buFont typeface="Arial" panose="020B0604020202020204" pitchFamily="34" charset="0"/>
              <a:buChar char="•"/>
            </a:pPr>
            <a:endParaRPr lang="de-DE" sz="4800" b="1" dirty="0">
              <a:solidFill>
                <a:schemeClr val="bg1"/>
              </a:solidFill>
              <a:latin typeface="Myriad Pro" panose="020B0503030403020204" pitchFamily="34" charset="0"/>
            </a:endParaRPr>
          </a:p>
          <a:p>
            <a:pPr marL="1257300" lvl="2" indent="-342900">
              <a:buFont typeface="Arial" panose="020B0604020202020204" pitchFamily="34" charset="0"/>
              <a:buChar char="•"/>
            </a:pPr>
            <a:endParaRPr lang="de-DE"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CVE-2024-0351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CVE-2024-0350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CVE-2024-0349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CVE-2024-0348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CVE-2024-0347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CVE-2024-0262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CVE-2024-1972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CVE-2024-1922</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CVE-2024-1919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CVE-2024-3735 </a:t>
            </a:r>
          </a:p>
          <a:p>
            <a:pPr marL="1257300" lvl="2" indent="-342900">
              <a:buFont typeface="Arial" panose="020B0604020202020204" pitchFamily="34" charset="0"/>
              <a:buChar char="•"/>
            </a:pPr>
            <a:endParaRPr lang="de-AT" sz="4800" b="1" u="sng" dirty="0">
              <a:solidFill>
                <a:schemeClr val="bg1"/>
              </a:solidFill>
              <a:latin typeface="Myriad Pro" panose="020B0503030403020204" pitchFamily="34" charset="0"/>
            </a:endParaRPr>
          </a:p>
          <a:p>
            <a:pPr marL="1257300" lvl="2" indent="-342900">
              <a:buFont typeface="Arial" panose="020B0604020202020204" pitchFamily="34" charset="0"/>
              <a:buChar char="•"/>
            </a:pPr>
            <a:r>
              <a:rPr lang="de-AT" sz="4800" b="1" u="sng" dirty="0">
                <a:solidFill>
                  <a:schemeClr val="bg1"/>
                </a:solidFill>
                <a:latin typeface="Myriad Pro" panose="020B0503030403020204" pitchFamily="34" charset="0"/>
              </a:rPr>
              <a:t>CVE-2024-7466 </a:t>
            </a:r>
          </a:p>
          <a:p>
            <a:pPr marL="800100" lvl="1" indent="-342900">
              <a:buFont typeface="Arial" panose="020B0604020202020204" pitchFamily="34" charset="0"/>
              <a:buChar char="•"/>
            </a:pPr>
            <a:endParaRPr lang="de-AT" sz="3600" b="1" dirty="0">
              <a:solidFill>
                <a:schemeClr val="bg1"/>
              </a:solidFill>
              <a:latin typeface="Myriad Pro" panose="020B0503030403020204" pitchFamily="34" charset="0"/>
            </a:endParaRPr>
          </a:p>
          <a:p>
            <a:pPr marL="800100" lvl="1" indent="-342900">
              <a:buFont typeface="Arial" panose="020B0604020202020204" pitchFamily="34" charset="0"/>
              <a:buChar char="•"/>
            </a:pPr>
            <a:endParaRPr lang="de-DE" sz="3400" b="1" dirty="0">
              <a:solidFill>
                <a:schemeClr val="bg1"/>
              </a:solidFill>
              <a:latin typeface="Myriad Pro" panose="020B0503030403020204" pitchFamily="34" charset="0"/>
            </a:endParaRPr>
          </a:p>
          <a:p>
            <a:pPr marL="1371600" lvl="1" indent="-914400">
              <a:spcBef>
                <a:spcPts val="600"/>
              </a:spcBef>
              <a:spcAft>
                <a:spcPts val="600"/>
              </a:spcAft>
              <a:buClr>
                <a:srgbClr val="ED1A3B"/>
              </a:buClr>
              <a:buSzPts val="750"/>
              <a:buFont typeface="Arial" panose="020B0604020202020204" pitchFamily="34" charset="0"/>
              <a:buChar char="•"/>
            </a:pPr>
            <a:endParaRPr lang="de-DE" sz="6000" b="1" dirty="0">
              <a:solidFill>
                <a:schemeClr val="bg1"/>
              </a:solidFill>
              <a:latin typeface="Myriad Pro" panose="020B0503030403020204" pitchFamily="34" charset="0"/>
            </a:endParaRPr>
          </a:p>
          <a:p>
            <a:pPr marL="342900" indent="-342900">
              <a:buFont typeface="Arial" panose="020B0604020202020204" pitchFamily="34" charset="0"/>
              <a:buChar char="•"/>
            </a:pPr>
            <a:endParaRPr lang="de-DE" sz="5600" b="1" dirty="0">
              <a:solidFill>
                <a:schemeClr val="bg1"/>
              </a:solidFill>
              <a:latin typeface="Myriad Pro" panose="020B0503030403020204" pitchFamily="34" charset="0"/>
            </a:endParaRPr>
          </a:p>
          <a:p>
            <a:pPr marL="342900" indent="-342900">
              <a:buFont typeface="Arial" panose="020B0604020202020204" pitchFamily="34" charset="0"/>
              <a:buChar char="•"/>
            </a:pPr>
            <a:endParaRPr lang="en-US" sz="1900" b="1" dirty="0">
              <a:solidFill>
                <a:schemeClr val="bg1"/>
              </a:solidFill>
              <a:latin typeface="Myriad Pro" panose="020B0503030403020204" pitchFamily="34" charset="0"/>
            </a:endParaRPr>
          </a:p>
        </p:txBody>
      </p:sp>
      <p:pic>
        <p:nvPicPr>
          <p:cNvPr id="3" name="Grafik 2">
            <a:extLst>
              <a:ext uri="{FF2B5EF4-FFF2-40B4-BE49-F238E27FC236}">
                <a16:creationId xmlns:a16="http://schemas.microsoft.com/office/drawing/2014/main" id="{C3E0942B-B84C-7F62-8312-89476E1E2A01}"/>
              </a:ext>
            </a:extLst>
          </p:cNvPr>
          <p:cNvPicPr>
            <a:picLocks noChangeAspect="1"/>
          </p:cNvPicPr>
          <p:nvPr/>
        </p:nvPicPr>
        <p:blipFill>
          <a:blip r:embed="rId4"/>
          <a:stretch>
            <a:fillRect/>
          </a:stretch>
        </p:blipFill>
        <p:spPr>
          <a:xfrm>
            <a:off x="5410725" y="2551698"/>
            <a:ext cx="5917656" cy="2688290"/>
          </a:xfrm>
          <a:prstGeom prst="rect">
            <a:avLst/>
          </a:prstGeom>
        </p:spPr>
      </p:pic>
      <p:sp>
        <p:nvSpPr>
          <p:cNvPr id="4" name="Title 1">
            <a:extLst>
              <a:ext uri="{FF2B5EF4-FFF2-40B4-BE49-F238E27FC236}">
                <a16:creationId xmlns:a16="http://schemas.microsoft.com/office/drawing/2014/main" id="{63406400-AE8E-B6BF-4406-2DF74676D42B}"/>
              </a:ext>
            </a:extLst>
          </p:cNvPr>
          <p:cNvSpPr txBox="1">
            <a:spLocks/>
          </p:cNvSpPr>
          <p:nvPr/>
        </p:nvSpPr>
        <p:spPr>
          <a:xfrm>
            <a:off x="6412143" y="5288538"/>
            <a:ext cx="4444541" cy="9193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solidFill>
                <a:latin typeface="Myriad Pro" panose="020B0503030403020204" pitchFamily="34" charset="0"/>
              </a:rPr>
              <a:t>Hall of Fame announcement and CVE assignment, for identifying a Zero-day Vulnerability in CISCO’s Devices.</a:t>
            </a:r>
          </a:p>
        </p:txBody>
      </p:sp>
    </p:spTree>
    <p:extLst>
      <p:ext uri="{BB962C8B-B14F-4D97-AF65-F5344CB8AC3E}">
        <p14:creationId xmlns:p14="http://schemas.microsoft.com/office/powerpoint/2010/main" val="35446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1378661" y="2842855"/>
            <a:ext cx="9434677" cy="1172289"/>
          </a:xfrm>
          <a:prstGeom prst="rect">
            <a:avLst/>
          </a:prstGeom>
          <a:noFill/>
          <a:ln>
            <a:noFill/>
          </a:ln>
        </p:spPr>
        <p:txBody>
          <a:bodyPr spcFirstLastPara="1" wrap="square" lIns="91425" tIns="45700" rIns="91425" bIns="45700" anchor="b" anchorCtr="0">
            <a:normAutofit/>
          </a:bodyPr>
          <a:lstStyle/>
          <a:p>
            <a:r>
              <a:rPr lang="de-DE" b="1" u="sng" dirty="0" err="1"/>
              <a:t>What</a:t>
            </a:r>
            <a:r>
              <a:rPr lang="de-DE" b="1" u="sng" dirty="0"/>
              <a:t> </a:t>
            </a:r>
            <a:r>
              <a:rPr lang="de-DE" b="1" u="sng" dirty="0" err="1"/>
              <a:t>is</a:t>
            </a:r>
            <a:r>
              <a:rPr lang="de-DE" b="1" u="sng" dirty="0"/>
              <a:t> a CVE ?</a:t>
            </a:r>
            <a:endParaRPr b="1" u="sng" dirty="0"/>
          </a:p>
        </p:txBody>
      </p:sp>
      <p:sp>
        <p:nvSpPr>
          <p:cNvPr id="19" name="Title 1">
            <a:extLst>
              <a:ext uri="{FF2B5EF4-FFF2-40B4-BE49-F238E27FC236}">
                <a16:creationId xmlns:a16="http://schemas.microsoft.com/office/drawing/2014/main" id="{AB67683C-DCFD-3900-9DC4-504F66278924}"/>
              </a:ext>
            </a:extLst>
          </p:cNvPr>
          <p:cNvSpPr txBox="1">
            <a:spLocks/>
          </p:cNvSpPr>
          <p:nvPr/>
        </p:nvSpPr>
        <p:spPr>
          <a:xfrm>
            <a:off x="494215" y="1801359"/>
            <a:ext cx="9434676" cy="69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endParaRPr lang="en-US" sz="1900" b="1" dirty="0">
              <a:solidFill>
                <a:schemeClr val="bg1"/>
              </a:solidFill>
              <a:latin typeface="Myriad Pro" panose="020B0503030403020204" pitchFamily="34" charset="0"/>
            </a:endParaRPr>
          </a:p>
        </p:txBody>
      </p:sp>
    </p:spTree>
    <p:extLst>
      <p:ext uri="{BB962C8B-B14F-4D97-AF65-F5344CB8AC3E}">
        <p14:creationId xmlns:p14="http://schemas.microsoft.com/office/powerpoint/2010/main" val="2981393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1275152" y="411177"/>
            <a:ext cx="9434677" cy="1172289"/>
          </a:xfrm>
          <a:prstGeom prst="rect">
            <a:avLst/>
          </a:prstGeom>
          <a:noFill/>
          <a:ln>
            <a:noFill/>
          </a:ln>
        </p:spPr>
        <p:txBody>
          <a:bodyPr spcFirstLastPara="1" wrap="square" lIns="91425" tIns="45700" rIns="91425" bIns="45700" anchor="b" anchorCtr="0">
            <a:normAutofit/>
          </a:bodyPr>
          <a:lstStyle/>
          <a:p>
            <a:r>
              <a:rPr lang="de-DE" b="1" dirty="0"/>
              <a:t>CVE-Explanation</a:t>
            </a:r>
            <a:endParaRPr b="1" dirty="0"/>
          </a:p>
        </p:txBody>
      </p:sp>
      <p:sp>
        <p:nvSpPr>
          <p:cNvPr id="19" name="Title 1">
            <a:extLst>
              <a:ext uri="{FF2B5EF4-FFF2-40B4-BE49-F238E27FC236}">
                <a16:creationId xmlns:a16="http://schemas.microsoft.com/office/drawing/2014/main" id="{AB67683C-DCFD-3900-9DC4-504F66278924}"/>
              </a:ext>
            </a:extLst>
          </p:cNvPr>
          <p:cNvSpPr txBox="1">
            <a:spLocks/>
          </p:cNvSpPr>
          <p:nvPr/>
        </p:nvSpPr>
        <p:spPr>
          <a:xfrm>
            <a:off x="494215" y="1801359"/>
            <a:ext cx="9434676" cy="69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endParaRPr lang="en-US" sz="1900" b="1" dirty="0">
              <a:solidFill>
                <a:schemeClr val="bg1"/>
              </a:solidFill>
              <a:latin typeface="Myriad Pro" panose="020B0503030403020204" pitchFamily="34" charset="0"/>
            </a:endParaRPr>
          </a:p>
        </p:txBody>
      </p:sp>
      <p:sp>
        <p:nvSpPr>
          <p:cNvPr id="10" name="Title 1">
            <a:extLst>
              <a:ext uri="{FF2B5EF4-FFF2-40B4-BE49-F238E27FC236}">
                <a16:creationId xmlns:a16="http://schemas.microsoft.com/office/drawing/2014/main" id="{00489E02-E0FB-6317-B182-2E215EA4C56D}"/>
              </a:ext>
            </a:extLst>
          </p:cNvPr>
          <p:cNvSpPr txBox="1">
            <a:spLocks/>
          </p:cNvSpPr>
          <p:nvPr/>
        </p:nvSpPr>
        <p:spPr>
          <a:xfrm>
            <a:off x="577449" y="2088018"/>
            <a:ext cx="5704402" cy="3772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1"/>
                </a:solidFill>
                <a:latin typeface="Myriad Pro" panose="020B0503030403020204" pitchFamily="34" charset="0"/>
              </a:rPr>
              <a:t>The Common Vulnerabilities and Exposures (CVE) system is a framework operated by the U.S. National Cybersecurity FFRDC and maintained by the </a:t>
            </a:r>
            <a:r>
              <a:rPr lang="en-US" sz="1600" b="1" dirty="0" err="1">
                <a:solidFill>
                  <a:schemeClr val="bg1"/>
                </a:solidFill>
                <a:latin typeface="Myriad Pro" panose="020B0503030403020204" pitchFamily="34" charset="0"/>
              </a:rPr>
              <a:t>Mitre</a:t>
            </a:r>
            <a:r>
              <a:rPr lang="en-US" sz="1600" b="1" dirty="0">
                <a:solidFill>
                  <a:schemeClr val="bg1"/>
                </a:solidFill>
                <a:latin typeface="Myriad Pro" panose="020B0503030403020204" pitchFamily="34" charset="0"/>
              </a:rPr>
              <a:t> Corporation. It provides standardized identification and naming of publicly known security vulnerabilities and other weaknesses in computer systems.</a:t>
            </a:r>
          </a:p>
          <a:p>
            <a:endParaRPr lang="en-US" sz="1600" b="1" dirty="0">
              <a:solidFill>
                <a:schemeClr val="bg1"/>
              </a:solidFill>
              <a:latin typeface="Myriad Pro" panose="020B0503030403020204" pitchFamily="34" charset="0"/>
            </a:endParaRPr>
          </a:p>
          <a:p>
            <a:r>
              <a:rPr lang="en-US" sz="1600" b="1" dirty="0">
                <a:solidFill>
                  <a:schemeClr val="bg1"/>
                </a:solidFill>
                <a:latin typeface="Myriad Pro" panose="020B0503030403020204" pitchFamily="34" charset="0"/>
              </a:rPr>
              <a:t>The primary goal of the CVE system is to prevent multiple naming of the same threats by different organizations and institutions. Each known vulnerability is assigned a unique identifier, which consists of the prefix CVE, the year of discovery, and a sequential number (e.g., CVE-2020-1234). This ensures the consistent identification of vulnerabilities and facilitates smooth information exchange between the various databases maintained by individual vendors.</a:t>
            </a:r>
          </a:p>
        </p:txBody>
      </p:sp>
      <p:pic>
        <p:nvPicPr>
          <p:cNvPr id="11" name="Grafik 10">
            <a:extLst>
              <a:ext uri="{FF2B5EF4-FFF2-40B4-BE49-F238E27FC236}">
                <a16:creationId xmlns:a16="http://schemas.microsoft.com/office/drawing/2014/main" id="{79A1ADC1-1493-1EE9-2875-F14E6022A379}"/>
              </a:ext>
            </a:extLst>
          </p:cNvPr>
          <p:cNvPicPr>
            <a:picLocks noChangeAspect="1"/>
          </p:cNvPicPr>
          <p:nvPr/>
        </p:nvPicPr>
        <p:blipFill>
          <a:blip r:embed="rId3"/>
          <a:stretch>
            <a:fillRect/>
          </a:stretch>
        </p:blipFill>
        <p:spPr>
          <a:xfrm>
            <a:off x="6569467" y="2294461"/>
            <a:ext cx="5377891" cy="32082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35442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ctrTitle"/>
          </p:nvPr>
        </p:nvSpPr>
        <p:spPr>
          <a:xfrm>
            <a:off x="1229864" y="2031519"/>
            <a:ext cx="9434677" cy="1172289"/>
          </a:xfrm>
          <a:prstGeom prst="rect">
            <a:avLst/>
          </a:prstGeom>
          <a:noFill/>
          <a:ln>
            <a:noFill/>
          </a:ln>
        </p:spPr>
        <p:txBody>
          <a:bodyPr spcFirstLastPara="1" wrap="square" lIns="91425" tIns="45700" rIns="91425" bIns="45700" anchor="b" anchorCtr="0">
            <a:normAutofit fontScale="90000"/>
          </a:bodyPr>
          <a:lstStyle/>
          <a:p>
            <a:br>
              <a:rPr lang="en-US" dirty="0"/>
            </a:br>
            <a:br>
              <a:rPr lang="en-US" dirty="0"/>
            </a:br>
            <a:r>
              <a:rPr lang="en-US" sz="4900" b="1" dirty="0"/>
              <a:t>Criteria for requesting a CVE</a:t>
            </a:r>
            <a:br>
              <a:rPr lang="ru-RU" sz="6000" b="1" dirty="0">
                <a:solidFill>
                  <a:schemeClr val="bg1"/>
                </a:solidFill>
                <a:latin typeface="Myriad Pro" panose="020B0503030403020204" pitchFamily="34" charset="0"/>
              </a:rPr>
            </a:br>
            <a:br>
              <a:rPr lang="ru-RU" sz="6000" b="1" dirty="0">
                <a:solidFill>
                  <a:schemeClr val="bg1"/>
                </a:solidFill>
                <a:latin typeface="Myriad Pro" panose="020B0503030403020204" pitchFamily="34" charset="0"/>
              </a:rPr>
            </a:br>
            <a:br>
              <a:rPr lang="ru-RU" sz="6000" b="1" dirty="0">
                <a:solidFill>
                  <a:schemeClr val="bg1"/>
                </a:solidFill>
                <a:latin typeface="Myriad Pro" panose="020B0503030403020204" pitchFamily="34" charset="0"/>
              </a:rPr>
            </a:br>
            <a:endParaRPr dirty="0"/>
          </a:p>
        </p:txBody>
      </p:sp>
      <p:sp>
        <p:nvSpPr>
          <p:cNvPr id="19" name="Title 1">
            <a:extLst>
              <a:ext uri="{FF2B5EF4-FFF2-40B4-BE49-F238E27FC236}">
                <a16:creationId xmlns:a16="http://schemas.microsoft.com/office/drawing/2014/main" id="{AB67683C-DCFD-3900-9DC4-504F66278924}"/>
              </a:ext>
            </a:extLst>
          </p:cNvPr>
          <p:cNvSpPr txBox="1">
            <a:spLocks/>
          </p:cNvSpPr>
          <p:nvPr/>
        </p:nvSpPr>
        <p:spPr>
          <a:xfrm>
            <a:off x="494215" y="1801359"/>
            <a:ext cx="9434676" cy="69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endParaRPr lang="en-US" sz="1900" b="1" dirty="0">
              <a:solidFill>
                <a:schemeClr val="bg1"/>
              </a:solidFill>
              <a:latin typeface="Myriad Pro" panose="020B0503030403020204" pitchFamily="34" charset="0"/>
            </a:endParaRPr>
          </a:p>
        </p:txBody>
      </p:sp>
      <p:sp>
        <p:nvSpPr>
          <p:cNvPr id="10" name="Title 1">
            <a:extLst>
              <a:ext uri="{FF2B5EF4-FFF2-40B4-BE49-F238E27FC236}">
                <a16:creationId xmlns:a16="http://schemas.microsoft.com/office/drawing/2014/main" id="{00489E02-E0FB-6317-B182-2E215EA4C56D}"/>
              </a:ext>
            </a:extLst>
          </p:cNvPr>
          <p:cNvSpPr txBox="1">
            <a:spLocks/>
          </p:cNvSpPr>
          <p:nvPr/>
        </p:nvSpPr>
        <p:spPr>
          <a:xfrm>
            <a:off x="577449" y="2088018"/>
            <a:ext cx="5704402" cy="3772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solidFill>
                <a:schemeClr val="bg1"/>
              </a:solidFill>
              <a:latin typeface="Myriad Pro" panose="020B0503030403020204" pitchFamily="34" charset="0"/>
            </a:endParaRPr>
          </a:p>
        </p:txBody>
      </p:sp>
      <p:pic>
        <p:nvPicPr>
          <p:cNvPr id="2" name="Grafik 1" descr="Ein Bild, das Text, Screenshot, Schrift, Zahl enthält.&#10;&#10;Automatisch generierte Beschreibung">
            <a:extLst>
              <a:ext uri="{FF2B5EF4-FFF2-40B4-BE49-F238E27FC236}">
                <a16:creationId xmlns:a16="http://schemas.microsoft.com/office/drawing/2014/main" id="{D449791B-45A3-640F-1737-E28E1FAE873E}"/>
              </a:ext>
            </a:extLst>
          </p:cNvPr>
          <p:cNvPicPr>
            <a:picLocks noChangeAspect="1"/>
          </p:cNvPicPr>
          <p:nvPr/>
        </p:nvPicPr>
        <p:blipFill>
          <a:blip r:embed="rId3"/>
          <a:stretch>
            <a:fillRect/>
          </a:stretch>
        </p:blipFill>
        <p:spPr>
          <a:xfrm>
            <a:off x="6244798" y="2198979"/>
            <a:ext cx="5632968" cy="3111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3" name="Title 1">
            <a:extLst>
              <a:ext uri="{FF2B5EF4-FFF2-40B4-BE49-F238E27FC236}">
                <a16:creationId xmlns:a16="http://schemas.microsoft.com/office/drawing/2014/main" id="{940D3039-C73F-8485-AA47-3B1AB8C33929}"/>
              </a:ext>
            </a:extLst>
          </p:cNvPr>
          <p:cNvGraphicFramePr/>
          <p:nvPr>
            <p:extLst>
              <p:ext uri="{D42A27DB-BD31-4B8C-83A1-F6EECF244321}">
                <p14:modId xmlns:p14="http://schemas.microsoft.com/office/powerpoint/2010/main" val="3432933582"/>
              </p:ext>
            </p:extLst>
          </p:nvPr>
        </p:nvGraphicFramePr>
        <p:xfrm>
          <a:off x="391598" y="1303905"/>
          <a:ext cx="5704402" cy="47242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9557678"/>
      </p:ext>
    </p:extLst>
  </p:cSld>
  <p:clrMapOvr>
    <a:masterClrMapping/>
  </p:clrMapOvr>
</p:sld>
</file>

<file path=ppt/theme/theme1.xml><?xml version="1.0" encoding="utf-8"?>
<a:theme xmlns:a="http://schemas.openxmlformats.org/drawingml/2006/main" name="1_Conception personnalisé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ception personnalisé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onception personnalisé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onception personnalisé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923</Words>
  <Application>Microsoft Office PowerPoint</Application>
  <PresentationFormat>Breitbild</PresentationFormat>
  <Paragraphs>109</Paragraphs>
  <Slides>19</Slides>
  <Notes>12</Notes>
  <HiddenSlides>0</HiddenSlides>
  <MMClips>1</MMClips>
  <ScaleCrop>false</ScaleCrop>
  <HeadingPairs>
    <vt:vector size="6" baseType="variant">
      <vt:variant>
        <vt:lpstr>Verwendete Schriftarten</vt:lpstr>
      </vt:variant>
      <vt:variant>
        <vt:i4>10</vt:i4>
      </vt:variant>
      <vt:variant>
        <vt:lpstr>Design</vt:lpstr>
      </vt:variant>
      <vt:variant>
        <vt:i4>5</vt:i4>
      </vt:variant>
      <vt:variant>
        <vt:lpstr>Folientitel</vt:lpstr>
      </vt:variant>
      <vt:variant>
        <vt:i4>19</vt:i4>
      </vt:variant>
    </vt:vector>
  </HeadingPairs>
  <TitlesOfParts>
    <vt:vector size="34" baseType="lpstr">
      <vt:lpstr>Arial</vt:lpstr>
      <vt:lpstr>Trebuchet MS</vt:lpstr>
      <vt:lpstr>Angsana New</vt:lpstr>
      <vt:lpstr>ADLaM Display</vt:lpstr>
      <vt:lpstr>Calibri</vt:lpstr>
      <vt:lpstr>Modern No. 20</vt:lpstr>
      <vt:lpstr>Aharoni</vt:lpstr>
      <vt:lpstr>Verdana</vt:lpstr>
      <vt:lpstr>Candara</vt:lpstr>
      <vt:lpstr>Myriad Pro</vt:lpstr>
      <vt:lpstr>1_Conception personnalisée</vt:lpstr>
      <vt:lpstr>Thème Office</vt:lpstr>
      <vt:lpstr>Conception personnalisée</vt:lpstr>
      <vt:lpstr>2_Conception personnalisée</vt:lpstr>
      <vt:lpstr>3_Conception personnalisée</vt:lpstr>
      <vt:lpstr>PowerPoint-Präsentation</vt:lpstr>
      <vt:lpstr>PowerPoint-Präsentation</vt:lpstr>
      <vt:lpstr>Agenda</vt:lpstr>
      <vt:lpstr>Self-Introduction</vt:lpstr>
      <vt:lpstr>  Qualifications &amp; professional Certifications </vt:lpstr>
      <vt:lpstr>  Identified Vulnerabilities &amp; 0-day Vulnerabilities  </vt:lpstr>
      <vt:lpstr>What is a CVE ?</vt:lpstr>
      <vt:lpstr>CVE-Explanation</vt:lpstr>
      <vt:lpstr>  Criteria for requesting a CVE   </vt:lpstr>
      <vt:lpstr>Workflow for CVE Assignment</vt:lpstr>
      <vt:lpstr>Where can you find a suitable open-source Application for Testing?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OWASP Algiers Chapter</dc:creator>
  <cp:lastModifiedBy>Ahmed Hassan</cp:lastModifiedBy>
  <cp:revision>11</cp:revision>
  <dcterms:created xsi:type="dcterms:W3CDTF">2024-02-28T19:11:14Z</dcterms:created>
  <dcterms:modified xsi:type="dcterms:W3CDTF">2024-09-25T15:03:28Z</dcterms:modified>
</cp:coreProperties>
</file>